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62" r:id="rId5"/>
    <p:sldId id="258" r:id="rId6"/>
    <p:sldId id="260" r:id="rId7"/>
    <p:sldId id="259" r:id="rId8"/>
    <p:sldId id="261" r:id="rId9"/>
    <p:sldId id="263" r:id="rId10"/>
    <p:sldId id="265" r:id="rId11"/>
    <p:sldId id="264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30454-7373-429B-AEC9-52E6103C05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7B592-32A9-4B05-A3A2-C986A8BDB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B1E31-33E1-4C72-AC62-A0AF522E01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1A1CC-CCA9-4CDD-82CF-E56822DD0C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EB78C-1ED8-4CCF-AB9A-EEB788EDEA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EC18B-8A70-436D-A2BF-C74E982AF2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243EC-6087-4C6F-AE9E-C0713D0032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2E617-F000-4903-877C-BB6B1F92F7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32DD3-5074-4170-869A-86A948B813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08F72-037B-4DB7-9EEF-E1A55E0800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A0B00-F2DF-4D95-8F9F-2D72B4E027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5123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124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DBEBE446-904D-4C62-925B-23FB07996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457200"/>
            <a:ext cx="7924800" cy="2438400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solidFill>
                  <a:srgbClr val="196666"/>
                </a:solidFill>
              </a:rPr>
              <a:t/>
            </a:r>
            <a:br>
              <a:rPr lang="ru-RU" sz="2400" b="1" dirty="0" smtClean="0">
                <a:solidFill>
                  <a:srgbClr val="196666"/>
                </a:solidFill>
              </a:rPr>
            </a:br>
            <a:r>
              <a:rPr lang="ru-RU" sz="2400" b="1" dirty="0" smtClean="0">
                <a:solidFill>
                  <a:srgbClr val="196666"/>
                </a:solidFill>
              </a:rPr>
              <a:t/>
            </a:r>
            <a:br>
              <a:rPr lang="ru-RU" sz="2400" b="1" dirty="0" smtClean="0">
                <a:solidFill>
                  <a:srgbClr val="196666"/>
                </a:solidFill>
              </a:rPr>
            </a:br>
            <a:r>
              <a:rPr lang="ru-RU" sz="4400" b="1" dirty="0" smtClean="0">
                <a:solidFill>
                  <a:srgbClr val="196666"/>
                </a:solidFill>
              </a:rPr>
              <a:t>Социально-коммуникативное </a:t>
            </a:r>
            <a:br>
              <a:rPr lang="ru-RU" sz="4400" b="1" dirty="0" smtClean="0">
                <a:solidFill>
                  <a:srgbClr val="196666"/>
                </a:solidFill>
              </a:rPr>
            </a:br>
            <a:r>
              <a:rPr lang="ru-RU" sz="4400" b="1" dirty="0" smtClean="0">
                <a:solidFill>
                  <a:srgbClr val="196666"/>
                </a:solidFill>
              </a:rPr>
              <a:t>развитие дошкольников </a:t>
            </a:r>
            <a:br>
              <a:rPr lang="ru-RU" sz="4400" b="1" dirty="0" smtClean="0">
                <a:solidFill>
                  <a:srgbClr val="196666"/>
                </a:solidFill>
              </a:rPr>
            </a:br>
            <a:r>
              <a:rPr lang="ru-RU" sz="4400" b="1" dirty="0" smtClean="0">
                <a:solidFill>
                  <a:srgbClr val="196666"/>
                </a:solidFill>
              </a:rPr>
              <a:t>в ООП ДО «Вдохновение»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4"/>
            <a:ext cx="7313612" cy="1679575"/>
          </a:xfrm>
        </p:spPr>
        <p:txBody>
          <a:bodyPr/>
          <a:lstStyle/>
          <a:p>
            <a:pPr algn="ctr"/>
            <a:r>
              <a:rPr lang="ru-RU" b="1" dirty="0" smtClean="0"/>
              <a:t>В повседневной жизни и режимных моментах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47800"/>
            <a:ext cx="8077200" cy="4494213"/>
          </a:xfrm>
        </p:spPr>
        <p:txBody>
          <a:bodyPr/>
          <a:lstStyle/>
          <a:p>
            <a:r>
              <a:rPr lang="ru-RU" sz="2200" dirty="0" smtClean="0"/>
              <a:t>Индивидуальное приветствие;</a:t>
            </a:r>
          </a:p>
          <a:p>
            <a:r>
              <a:rPr lang="ru-RU" sz="2200" dirty="0" smtClean="0"/>
              <a:t>краткая беседа о том, как начался день, доброжелательные пожелания;</a:t>
            </a:r>
          </a:p>
          <a:p>
            <a:r>
              <a:rPr lang="ru-RU" sz="2200" dirty="0" smtClean="0"/>
              <a:t>приветствие всей группы;</a:t>
            </a:r>
          </a:p>
          <a:p>
            <a:r>
              <a:rPr lang="ru-RU" sz="2200" dirty="0" smtClean="0"/>
              <a:t>называние имен тех, кто отсутствует;</a:t>
            </a:r>
          </a:p>
          <a:p>
            <a:r>
              <a:rPr lang="ru-RU" sz="2200" dirty="0" smtClean="0"/>
              <a:t>беседы о каких-то особых событиях в семье;</a:t>
            </a:r>
          </a:p>
          <a:p>
            <a:r>
              <a:rPr lang="ru-RU" sz="2200" dirty="0" smtClean="0"/>
              <a:t>индивидуальное прощание, напоминание детям об их дневных занятиях и достижениях;</a:t>
            </a:r>
          </a:p>
          <a:p>
            <a:r>
              <a:rPr lang="ru-RU" sz="2200" dirty="0" smtClean="0"/>
              <a:t>краткие сообщения родителям о достижениях детей;</a:t>
            </a:r>
          </a:p>
          <a:p>
            <a:r>
              <a:rPr lang="ru-RU" sz="2200" dirty="0" smtClean="0"/>
              <a:t>совместное планирование распорядка дня; </a:t>
            </a:r>
          </a:p>
          <a:p>
            <a:r>
              <a:rPr lang="ru-RU" sz="2200" dirty="0" smtClean="0"/>
              <a:t>вовлечение детей в подведение итогов деятельности или всего дня.</a:t>
            </a:r>
          </a:p>
          <a:p>
            <a:endParaRPr lang="ru-RU" sz="2200" dirty="0" smtClean="0"/>
          </a:p>
          <a:p>
            <a:endParaRPr lang="ru-RU" sz="2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форме занятий, проектов и особых событий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Празднование дней рождения; </a:t>
            </a:r>
          </a:p>
          <a:p>
            <a:r>
              <a:rPr lang="ru-RU" dirty="0" smtClean="0"/>
              <a:t>проекты вытекающие из реальных интересов и потребностей детей, возможностей </a:t>
            </a:r>
            <a:r>
              <a:rPr lang="ru-RU" dirty="0" err="1" smtClean="0"/>
              <a:t>социокультурного</a:t>
            </a:r>
            <a:r>
              <a:rPr lang="ru-RU" dirty="0" smtClean="0"/>
              <a:t> окружения.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301625"/>
            <a:ext cx="8305800" cy="1222376"/>
          </a:xfrm>
        </p:spPr>
        <p:txBody>
          <a:bodyPr/>
          <a:lstStyle/>
          <a:p>
            <a:pPr algn="ctr"/>
            <a:r>
              <a:rPr lang="ru-RU" sz="3200" b="1" dirty="0" smtClean="0"/>
              <a:t>Специальные занятия и программы по развитию социальной компетентности и эмоционального интеллекта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«Детский совет», «Волшебный круг», «Детская философия», «Истории </a:t>
            </a:r>
            <a:r>
              <a:rPr lang="ru-RU" dirty="0" err="1" smtClean="0"/>
              <a:t>карапушек</a:t>
            </a:r>
            <a:r>
              <a:rPr lang="ru-RU" dirty="0" smtClean="0"/>
              <a:t>» и др.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 smtClean="0"/>
              <a:t>Примерный перечень средств обучения и воспитания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196666"/>
                </a:solidFill>
              </a:rPr>
              <a:t>Социально-коммуникативное </a:t>
            </a:r>
            <a:br>
              <a:rPr lang="ru-RU" b="1" dirty="0" smtClean="0">
                <a:solidFill>
                  <a:srgbClr val="196666"/>
                </a:solidFill>
              </a:rPr>
            </a:br>
            <a:r>
              <a:rPr lang="ru-RU" b="1" dirty="0" smtClean="0">
                <a:solidFill>
                  <a:srgbClr val="196666"/>
                </a:solidFill>
              </a:rPr>
              <a:t>развитие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14400" y="1600200"/>
            <a:ext cx="8077200" cy="4341813"/>
          </a:xfrm>
        </p:spPr>
        <p:txBody>
          <a:bodyPr/>
          <a:lstStyle/>
          <a:p>
            <a:r>
              <a:rPr lang="ru-RU" sz="1800" dirty="0" smtClean="0"/>
              <a:t>усвоение ребенком норм и ценностей, принятых в обществе, в том числе моральных и нравственных ценностей; </a:t>
            </a:r>
          </a:p>
          <a:p>
            <a:r>
              <a:rPr lang="ru-RU" sz="1800" dirty="0" smtClean="0"/>
              <a:t>развитие общения и взаимодействия ребенка со взрослыми и другими детьми;</a:t>
            </a:r>
          </a:p>
          <a:p>
            <a:r>
              <a:rPr lang="ru-RU" sz="1800" dirty="0" smtClean="0"/>
              <a:t>становление самостоятельности, целенаправленности и </a:t>
            </a:r>
            <a:r>
              <a:rPr lang="ru-RU" sz="1800" dirty="0" err="1" smtClean="0"/>
              <a:t>саморегуляции</a:t>
            </a:r>
            <a:r>
              <a:rPr lang="ru-RU" sz="1800" dirty="0" smtClean="0"/>
              <a:t> собственных действий; </a:t>
            </a:r>
          </a:p>
          <a:p>
            <a:r>
              <a:rPr lang="ru-RU" sz="1800" dirty="0" smtClean="0"/>
              <a:t>развитие социального и эмоционального интеллекта, эмоциональной отзывчивости, сопереживания; </a:t>
            </a:r>
          </a:p>
          <a:p>
            <a:r>
              <a:rPr lang="ru-RU" sz="1800" dirty="0" smtClean="0"/>
              <a:t>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</a:t>
            </a:r>
          </a:p>
          <a:p>
            <a:r>
              <a:rPr lang="ru-RU" sz="1800" dirty="0" smtClean="0"/>
              <a:t>формирование позитивных установок к различным видам труда и творчества;</a:t>
            </a:r>
          </a:p>
          <a:p>
            <a:r>
              <a:rPr lang="ru-RU" sz="1800" dirty="0" smtClean="0"/>
              <a:t>формирование основ безопасности в быту, социуме, природе.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66800" y="301625"/>
            <a:ext cx="7616825" cy="1143000"/>
          </a:xfrm>
        </p:spPr>
        <p:txBody>
          <a:bodyPr/>
          <a:lstStyle/>
          <a:p>
            <a:pPr algn="ctr"/>
            <a:r>
              <a:rPr lang="ru-RU" b="1" dirty="0" smtClean="0"/>
              <a:t>Значимые аспекты </a:t>
            </a:r>
            <a:r>
              <a:rPr lang="ru-RU" b="1" dirty="0" err="1" smtClean="0"/>
              <a:t>социально-комамуникативного</a:t>
            </a:r>
            <a:r>
              <a:rPr lang="ru-RU" b="1" dirty="0" smtClean="0"/>
              <a:t> развития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Позитивные отношения. Формирование надежной привязанности.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Развитие эмоционального интеллекта — понимание себя и других.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</a:t>
            </a:r>
            <a:r>
              <a:rPr lang="ru-RU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Знание собственных эмоций</a:t>
            </a:r>
          </a:p>
          <a:p>
            <a:pPr>
              <a:buFontTx/>
              <a:buChar char="-"/>
            </a:pPr>
            <a:r>
              <a:rPr lang="ru-RU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Способность к управлению эмоциями</a:t>
            </a:r>
          </a:p>
          <a:p>
            <a:pPr>
              <a:buFontTx/>
              <a:buChar char="-"/>
            </a:pPr>
            <a:r>
              <a:rPr lang="ru-RU" sz="2000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Эмпатия</a:t>
            </a:r>
            <a:r>
              <a:rPr lang="ru-RU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— понимание других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Участие (содействие)</a:t>
            </a:r>
            <a:endParaRPr lang="ru-RU" sz="2000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Char char="-"/>
            </a:pPr>
            <a:endParaRPr lang="ru-RU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Char char="-"/>
            </a:pPr>
            <a:endParaRPr lang="ru-RU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Целевые ориентиры </a:t>
            </a:r>
            <a:br>
              <a:rPr lang="ru-RU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 содержание образовательной</a:t>
            </a:r>
            <a:br>
              <a:rPr lang="ru-RU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деятельности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761999"/>
            <a:ext cx="7313612" cy="762001"/>
          </a:xfrm>
        </p:spPr>
        <p:txBody>
          <a:bodyPr/>
          <a:lstStyle/>
          <a:p>
            <a:pPr algn="ctr"/>
            <a:r>
              <a:rPr lang="ru-RU" sz="3200" dirty="0" smtClean="0"/>
              <a:t>Коммуникация «Ребенок-взрослый» в </a:t>
            </a:r>
            <a:r>
              <a:rPr lang="ru-RU" sz="3200" b="1" dirty="0" smtClean="0"/>
              <a:t>эмоциональном развитии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524000"/>
            <a:ext cx="8077200" cy="441801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ru-RU" sz="3200" dirty="0" smtClean="0">
              <a:latin typeface="Times New Roman"/>
              <a:ea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Ребенок учится:</a:t>
            </a:r>
            <a:endParaRPr lang="ru-RU" sz="2400" dirty="0" smtClean="0">
              <a:latin typeface="Calibri"/>
              <a:ea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•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осознавать и выражать словами свои чувства, состояния, потребности;</a:t>
            </a:r>
            <a:endParaRPr lang="ru-RU" sz="2800" dirty="0" smtClean="0">
              <a:latin typeface="Calibri"/>
              <a:ea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• называть причины своих чувств;</a:t>
            </a:r>
            <a:endParaRPr lang="ru-RU" sz="2800" dirty="0" smtClean="0">
              <a:latin typeface="Calibri"/>
              <a:ea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• пониманию того, что люди могут по-разному реагировать на одно и то же событие;</a:t>
            </a:r>
            <a:endParaRPr lang="ru-RU" sz="2800" dirty="0" smtClean="0">
              <a:latin typeface="Calibri"/>
              <a:ea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• адекватно выражать свои чувства;</a:t>
            </a:r>
            <a:endParaRPr lang="ru-RU" sz="2800" dirty="0" smtClean="0">
              <a:latin typeface="Calibri"/>
              <a:ea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• справляться с разочарованиями;</a:t>
            </a:r>
            <a:endParaRPr lang="ru-RU" sz="2800" dirty="0" smtClean="0">
              <a:latin typeface="Calibri"/>
              <a:ea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• успокаиваться после волнения.</a:t>
            </a:r>
            <a:endParaRPr lang="ru-RU" sz="2800" dirty="0" smtClean="0">
              <a:latin typeface="Calibri"/>
              <a:ea typeface="Times New Roman"/>
              <a:cs typeface="Times New Roman"/>
            </a:endParaRPr>
          </a:p>
          <a:p>
            <a:pPr>
              <a:buNone/>
            </a:pPr>
            <a:r>
              <a:rPr lang="ru-RU" sz="2200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761999"/>
            <a:ext cx="7313612" cy="1295401"/>
          </a:xfrm>
        </p:spPr>
        <p:txBody>
          <a:bodyPr/>
          <a:lstStyle/>
          <a:p>
            <a:pPr algn="ctr"/>
            <a:r>
              <a:rPr lang="ru-RU" sz="3200" dirty="0" smtClean="0"/>
              <a:t>Коммуникация «Ребенок-взрослый» в </a:t>
            </a:r>
            <a:r>
              <a:rPr lang="ru-RU" sz="3200" b="1" dirty="0" smtClean="0"/>
              <a:t>развитии </a:t>
            </a:r>
            <a:r>
              <a:rPr lang="ru-RU" sz="3200" b="1" dirty="0" err="1" smtClean="0"/>
              <a:t>эмпатии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1524000"/>
            <a:ext cx="7848600" cy="4418013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Ребенок учится:</a:t>
            </a:r>
          </a:p>
          <a:p>
            <a:pPr>
              <a:buNone/>
            </a:pPr>
            <a:r>
              <a:rPr lang="ru-RU" sz="2400" dirty="0" smtClean="0"/>
              <a:t>• </a:t>
            </a:r>
            <a:r>
              <a:rPr lang="ru-RU" sz="2800" dirty="0" smtClean="0"/>
              <a:t>определять и выражать словами чувства другого ребенка;</a:t>
            </a:r>
          </a:p>
          <a:p>
            <a:pPr>
              <a:buNone/>
            </a:pPr>
            <a:r>
              <a:rPr lang="ru-RU" sz="2800" dirty="0" smtClean="0"/>
              <a:t>• сопереживать другому;</a:t>
            </a:r>
          </a:p>
          <a:p>
            <a:pPr>
              <a:buNone/>
            </a:pPr>
            <a:r>
              <a:rPr lang="ru-RU" sz="2800" dirty="0" smtClean="0"/>
              <a:t>• соответственно вести себя, если воспитатель (взрослый) нехорошо себя чувствует;</a:t>
            </a:r>
          </a:p>
          <a:p>
            <a:pPr>
              <a:buNone/>
            </a:pPr>
            <a:r>
              <a:rPr lang="ru-RU" sz="2800" dirty="0" smtClean="0"/>
              <a:t>• помогать другим детям, если они в этом нуждаются.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61999"/>
            <a:ext cx="8074025" cy="1295401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/>
              <a:t>Реализация принципов </a:t>
            </a:r>
            <a:br>
              <a:rPr lang="ru-RU" sz="3200" dirty="0" smtClean="0"/>
            </a:br>
            <a:r>
              <a:rPr lang="ru-RU" sz="3200" b="1" dirty="0" smtClean="0"/>
              <a:t>содействия и участия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447800"/>
            <a:ext cx="8153400" cy="449421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ребенок учится: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 smtClean="0"/>
              <a:t>• </a:t>
            </a:r>
            <a:r>
              <a:rPr lang="ru-RU" sz="2000" dirty="0" smtClean="0"/>
              <a:t>находить собственную точку зрения, выражать, обосновывать, защищать и отстаивать ее;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• понимать и уважать точку зрения других;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• согласовывать собственные интересы с интересами других людей;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• тактикам и правилам ведения разговора и обсуждения;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• умению слушать и понимать речь других;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• умению идти навстречу друг другу при несовпадающих интересах и мнениях;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• принятию ситуации, когда не удается отстоять собственное мнение и интересы;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• пониманию значения правил в совместной жизни людей;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• брать ответственность за себя и других людей, быть примером для других.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61999"/>
            <a:ext cx="7845425" cy="1295401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Формирование умений </a:t>
            </a:r>
            <a:r>
              <a:rPr lang="ru-RU" sz="32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конструктивно решать конфликты</a:t>
            </a:r>
            <a:r>
              <a:rPr lang="ru-RU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447800"/>
            <a:ext cx="8534400" cy="449421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200" dirty="0" smtClean="0"/>
              <a:t>ребенок учится: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 smtClean="0"/>
              <a:t>• </a:t>
            </a:r>
            <a:r>
              <a:rPr lang="ru-RU" sz="2000" dirty="0" smtClean="0"/>
              <a:t>вступать в контакт с детьми и взрослыми, соблюдая правила этики и безопасности;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• понимать и соблюдать границы и правила;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• сотрудничать с другими, понимая общие цели;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• конструктивно разрешать конфликты;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• поддерживать длительные дружеские связи, несмотря на ссоры и конфликты;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• формулировать собственную точку зрения;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• выражать и обосновывать свое мнение;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• слушать, понимать и уважать мнения других;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• выражать и отстаивать собственные интересы;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• согласовывать собственные интересы с интересами других;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• конструктивно участвовать в разборе и улаживании межличностных конфликтов;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• принимать осознанные решения в соответствии с возрастным развитием.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Организация образовательной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Коммуникация.</a:t>
            </a:r>
          </a:p>
          <a:p>
            <a:r>
              <a:rPr lang="ru-RU" dirty="0" smtClean="0"/>
              <a:t>Социально-эмоциональное развитие.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Затмение">
  <a:themeElements>
    <a:clrScheme name="Затмение 2">
      <a:dk1>
        <a:srgbClr val="000000"/>
      </a:dk1>
      <a:lt1>
        <a:srgbClr val="FFFFFF"/>
      </a:lt1>
      <a:dk2>
        <a:srgbClr val="333366"/>
      </a:dk2>
      <a:lt2>
        <a:srgbClr val="5F5F5F"/>
      </a:lt2>
      <a:accent1>
        <a:srgbClr val="CC99FF"/>
      </a:accent1>
      <a:accent2>
        <a:srgbClr val="99CCCC"/>
      </a:accent2>
      <a:accent3>
        <a:srgbClr val="FFFFFF"/>
      </a:accent3>
      <a:accent4>
        <a:srgbClr val="000000"/>
      </a:accent4>
      <a:accent5>
        <a:srgbClr val="E2CAFF"/>
      </a:accent5>
      <a:accent6>
        <a:srgbClr val="8AB9B9"/>
      </a:accent6>
      <a:hlink>
        <a:srgbClr val="666699"/>
      </a:hlink>
      <a:folHlink>
        <a:srgbClr val="660066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602</Words>
  <PresentationFormat>Экран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Затмение</vt:lpstr>
      <vt:lpstr>  Социально-коммуникативное  развитие дошкольников  в ООП ДО «Вдохновение»</vt:lpstr>
      <vt:lpstr>Социально-коммуникативное  развитие</vt:lpstr>
      <vt:lpstr>Значимые аспекты социально-комамуникативного развития</vt:lpstr>
      <vt:lpstr>Целевые ориентиры  и содержание образовательной деятельности</vt:lpstr>
      <vt:lpstr>Коммуникация «Ребенок-взрослый» в эмоциональном развитии</vt:lpstr>
      <vt:lpstr>Коммуникация «Ребенок-взрослый» в развитии эмпатии </vt:lpstr>
      <vt:lpstr>Реализация принципов  содействия и участия  </vt:lpstr>
      <vt:lpstr>Формирование умений конструктивно решать конфликты </vt:lpstr>
      <vt:lpstr>Организация образовательной деятельности</vt:lpstr>
      <vt:lpstr>В повседневной жизни и режимных моментах </vt:lpstr>
      <vt:lpstr>В форме занятий, проектов и особых событий</vt:lpstr>
      <vt:lpstr>Специальные занятия и программы по развитию социальной компетентности и эмоционального интеллекта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Социально-коммуникативное развитие дошкольников в ООП ДО «Вдохновение»</dc:title>
  <dc:creator>Metodist</dc:creator>
  <cp:lastModifiedBy>Metodist</cp:lastModifiedBy>
  <cp:revision>67</cp:revision>
  <dcterms:created xsi:type="dcterms:W3CDTF">2020-12-20T04:20:35Z</dcterms:created>
  <dcterms:modified xsi:type="dcterms:W3CDTF">2021-04-13T09:02:51Z</dcterms:modified>
</cp:coreProperties>
</file>