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71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6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6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2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85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3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4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47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5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79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4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70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D153-9343-4930-981B-1F3EBEC8C566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5261-4011-4E0E-8153-E70E7569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4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457" y="1107847"/>
            <a:ext cx="9579429" cy="307226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Родительское собрание</a:t>
            </a:r>
            <a:r>
              <a:rPr lang="ru-RU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Группа № 2</a:t>
            </a:r>
            <a:br>
              <a:rPr lang="ru-RU" sz="44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 « Морская звездочка»</a:t>
            </a:r>
            <a:endParaRPr lang="ru-RU" sz="4400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1600" y="5413829"/>
            <a:ext cx="6023429" cy="8273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Октябрь 2020 г.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76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029" y="333831"/>
            <a:ext cx="10810421" cy="1001484"/>
          </a:xfrm>
        </p:spPr>
        <p:txBody>
          <a:bodyPr/>
          <a:lstStyle/>
          <a:p>
            <a:pPr marL="514350" lvl="0" indent="-514350">
              <a:spcBef>
                <a:spcPts val="1000"/>
              </a:spcBef>
            </a:pP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2. Образовательная 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деятельность. Расписание занятий. Режимные моменты в МБДОУ №139 «Катерок</a:t>
            </a: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771" y="1335315"/>
            <a:ext cx="11234058" cy="51525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Прием детей в МБДОУ №139 «Катерок» осуществляется до 8.00. Опоздания и звонки мешают педагогическому процессу, отвлекают детей и воспитателей от режимных моментов.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условиях пандемии вирусной инфекции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COVID – 19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 родители и воспитанники проходят обязательную термометрию на входе. Масочный режим на территории ДОУ сохраняется</a:t>
            </a:r>
            <a:r>
              <a:rPr lang="ru-RU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Приносить любые игрушки в период пандемии в детский сад категорически запрещено.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Мы не рекомендуем приносить ценные вещи ( цепочки, телефоны, гаджеты, смарт-часы и др.). Детский сад не несет ответственность за их сохранность. Телефоны и смарт – часы очень отвлекают ребенка  от педагогического процесса. Если есть необходимость срочно передать информацию, всегда можно сообщить информацию по тел. 244-04-45 ( вахта детского сада) , либо написать в группе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VIBER.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28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32229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Образовательная деятельность с детьми проводится согласно утвержденного на год расписания.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Распределение ООД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36915"/>
            <a:ext cx="10515600" cy="46527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0813390"/>
              </p:ext>
            </p:extLst>
          </p:nvPr>
        </p:nvGraphicFramePr>
        <p:xfrm>
          <a:off x="653143" y="1045029"/>
          <a:ext cx="1100183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366">
                  <a:extLst>
                    <a:ext uri="{9D8B030D-6E8A-4147-A177-3AD203B41FA5}">
                      <a16:colId xmlns:a16="http://schemas.microsoft.com/office/drawing/2014/main" xmlns="" val="391675699"/>
                    </a:ext>
                  </a:extLst>
                </a:gridCol>
                <a:gridCol w="2200366">
                  <a:extLst>
                    <a:ext uri="{9D8B030D-6E8A-4147-A177-3AD203B41FA5}">
                      <a16:colId xmlns:a16="http://schemas.microsoft.com/office/drawing/2014/main" xmlns="" val="532177028"/>
                    </a:ext>
                  </a:extLst>
                </a:gridCol>
                <a:gridCol w="2200366">
                  <a:extLst>
                    <a:ext uri="{9D8B030D-6E8A-4147-A177-3AD203B41FA5}">
                      <a16:colId xmlns:a16="http://schemas.microsoft.com/office/drawing/2014/main" xmlns="" val="886157836"/>
                    </a:ext>
                  </a:extLst>
                </a:gridCol>
                <a:gridCol w="2200366">
                  <a:extLst>
                    <a:ext uri="{9D8B030D-6E8A-4147-A177-3AD203B41FA5}">
                      <a16:colId xmlns:a16="http://schemas.microsoft.com/office/drawing/2014/main" xmlns="" val="3700042223"/>
                    </a:ext>
                  </a:extLst>
                </a:gridCol>
                <a:gridCol w="2200366">
                  <a:extLst>
                    <a:ext uri="{9D8B030D-6E8A-4147-A177-3AD203B41FA5}">
                      <a16:colId xmlns:a16="http://schemas.microsoft.com/office/drawing/2014/main" xmlns="" val="506733564"/>
                    </a:ext>
                  </a:extLst>
                </a:gridCol>
              </a:tblGrid>
              <a:tr h="3506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понедельник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вторник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четверг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пятница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500739"/>
                  </a:ext>
                </a:extLst>
              </a:tr>
              <a:tr h="4693926"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 smtClean="0">
                          <a:solidFill>
                            <a:srgbClr val="FF0000"/>
                          </a:solidFill>
                        </a:rPr>
                        <a:t>9.00-9.25</a:t>
                      </a:r>
                      <a:r>
                        <a:rPr lang="ru-RU" sz="1800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</a:rPr>
                        <a:t>Развитие речи</a:t>
                      </a:r>
                    </a:p>
                    <a:p>
                      <a:pPr algn="l"/>
                      <a:r>
                        <a:rPr lang="ru-RU" sz="1800" i="0" baseline="0" dirty="0" smtClean="0">
                          <a:solidFill>
                            <a:srgbClr val="FF0000"/>
                          </a:solidFill>
                        </a:rPr>
                        <a:t>9.35-10.00  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</a:rPr>
                        <a:t>Аппликация/лепка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baseline="0" dirty="0" smtClean="0">
                          <a:solidFill>
                            <a:srgbClr val="FF0000"/>
                          </a:solidFill>
                        </a:rPr>
                        <a:t>10.10-11.20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ЛФК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baseline="0" dirty="0" smtClean="0">
                          <a:solidFill>
                            <a:srgbClr val="FF0000"/>
                          </a:solidFill>
                        </a:rPr>
                        <a:t>11.20-12.10 </a:t>
                      </a:r>
                      <a:r>
                        <a:rPr lang="ru-RU" dirty="0" smtClean="0"/>
                        <a:t>Плавание (1,2 )</a:t>
                      </a: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800" i="0" baseline="0" dirty="0" smtClean="0">
                          <a:solidFill>
                            <a:srgbClr val="FF0000"/>
                          </a:solidFill>
                        </a:rPr>
                        <a:t>17.00-19.00</a:t>
                      </a:r>
                      <a:r>
                        <a:rPr lang="ru-RU" sz="180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</a:rPr>
                        <a:t>Прогулка</a:t>
                      </a:r>
                      <a:endParaRPr lang="ru-RU" sz="18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9.00-9.25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aseline="0" dirty="0" smtClean="0"/>
                        <a:t>Оригами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9.35-10.00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Озн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err="1" smtClean="0"/>
                        <a:t>окр</a:t>
                      </a:r>
                      <a:endParaRPr lang="ru-RU" dirty="0" smtClean="0"/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10.10-10.35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ЛФК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10.45-12.00 </a:t>
                      </a:r>
                    </a:p>
                    <a:p>
                      <a:r>
                        <a:rPr lang="ru-RU" sz="1800" baseline="0" dirty="0" smtClean="0"/>
                        <a:t>Прогулка</a:t>
                      </a:r>
                    </a:p>
                    <a:p>
                      <a:endParaRPr lang="ru-RU" sz="1800" baseline="0" dirty="0" smtClean="0"/>
                    </a:p>
                    <a:p>
                      <a:endParaRPr lang="ru-RU" sz="1800" baseline="0" dirty="0" smtClean="0"/>
                    </a:p>
                    <a:p>
                      <a:endParaRPr lang="ru-RU" sz="1800" baseline="0" dirty="0" smtClean="0"/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15.15-15.40</a:t>
                      </a:r>
                    </a:p>
                    <a:p>
                      <a:r>
                        <a:rPr lang="ru-RU" sz="1800" baseline="0" dirty="0" smtClean="0"/>
                        <a:t>Ритмика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15.50-16.15</a:t>
                      </a:r>
                    </a:p>
                    <a:p>
                      <a:r>
                        <a:rPr lang="ru-RU" sz="1800" baseline="0" dirty="0" smtClean="0"/>
                        <a:t>Физкультура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17.00-19.00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r>
                        <a:rPr lang="ru-RU" sz="1800" baseline="0" dirty="0" smtClean="0"/>
                        <a:t>Прогулка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9.00-9.25 </a:t>
                      </a:r>
                      <a:r>
                        <a:rPr lang="ru-RU" sz="1800" dirty="0" smtClean="0"/>
                        <a:t>Математическое</a:t>
                      </a:r>
                      <a:r>
                        <a:rPr lang="ru-RU" sz="1800" baseline="0" dirty="0" smtClean="0"/>
                        <a:t> развитие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9.35-10.00</a:t>
                      </a:r>
                    </a:p>
                    <a:p>
                      <a:r>
                        <a:rPr lang="ru-RU" dirty="0" smtClean="0"/>
                        <a:t>Музыка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10.10-10.35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dirty="0" smtClean="0"/>
                        <a:t>ЛФК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11.30-12.20</a:t>
                      </a:r>
                    </a:p>
                    <a:p>
                      <a:r>
                        <a:rPr lang="ru-RU" dirty="0" smtClean="0"/>
                        <a:t>Плавание (1,2 )</a:t>
                      </a:r>
                    </a:p>
                    <a:p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16.00-16.25</a:t>
                      </a:r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16.25-16.50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ИЗО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17.00-19.00</a:t>
                      </a:r>
                    </a:p>
                    <a:p>
                      <a:r>
                        <a:rPr lang="ru-RU" dirty="0" smtClean="0"/>
                        <a:t> Прогулка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9.00-9.20</a:t>
                      </a:r>
                    </a:p>
                    <a:p>
                      <a:r>
                        <a:rPr lang="ru-RU" dirty="0" smtClean="0"/>
                        <a:t>Математическое развитие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9.35-10:00</a:t>
                      </a:r>
                    </a:p>
                    <a:p>
                      <a:r>
                        <a:rPr lang="ru-RU" dirty="0" smtClean="0"/>
                        <a:t>ЛФК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10.10-11.20</a:t>
                      </a:r>
                    </a:p>
                    <a:p>
                      <a:r>
                        <a:rPr lang="ru-RU" dirty="0" smtClean="0"/>
                        <a:t>Прогулка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11.30-11.55</a:t>
                      </a:r>
                    </a:p>
                    <a:p>
                      <a:r>
                        <a:rPr lang="ru-RU" dirty="0" smtClean="0"/>
                        <a:t>Ритмика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15.50-16.15</a:t>
                      </a:r>
                    </a:p>
                    <a:p>
                      <a:r>
                        <a:rPr lang="ru-RU" dirty="0" smtClean="0"/>
                        <a:t>Физкультура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17.00-19.00</a:t>
                      </a:r>
                    </a:p>
                    <a:p>
                      <a:r>
                        <a:rPr lang="ru-RU" dirty="0" smtClean="0"/>
                        <a:t>Прогулка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9.00-9.25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ЛФК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9.40-10.05</a:t>
                      </a:r>
                    </a:p>
                    <a:p>
                      <a:r>
                        <a:rPr lang="ru-RU" dirty="0" smtClean="0"/>
                        <a:t>Музыка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10.15-10.40</a:t>
                      </a:r>
                    </a:p>
                    <a:p>
                      <a:r>
                        <a:rPr lang="ru-RU" dirty="0" smtClean="0"/>
                        <a:t>Р/речи(</a:t>
                      </a:r>
                      <a:r>
                        <a:rPr lang="ru-RU" dirty="0" err="1" smtClean="0"/>
                        <a:t>осн</a:t>
                      </a:r>
                      <a:r>
                        <a:rPr lang="ru-RU" baseline="0" dirty="0" err="1" smtClean="0"/>
                        <a:t>.грам</a:t>
                      </a:r>
                      <a:r>
                        <a:rPr lang="ru-RU" baseline="0" dirty="0" smtClean="0"/>
                        <a:t>)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15.10-15.35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(1)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15.35-16.00 (2)</a:t>
                      </a:r>
                    </a:p>
                    <a:p>
                      <a:r>
                        <a:rPr lang="ru-RU" baseline="0" dirty="0" smtClean="0"/>
                        <a:t>ИЗО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17.00-19.00</a:t>
                      </a:r>
                    </a:p>
                    <a:p>
                      <a:r>
                        <a:rPr lang="ru-RU" baseline="0" dirty="0" smtClean="0"/>
                        <a:t>Прогулка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602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73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343" y="1175657"/>
            <a:ext cx="8752115" cy="5297714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Требования к занятиям.</a:t>
            </a:r>
            <a:b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Форма на ЛФК</a:t>
            </a:r>
            <a:r>
              <a:rPr lang="en-US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белая футболка, черные шорты, белые носки, чешки.</a:t>
            </a:r>
            <a:b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на ритмику :</a:t>
            </a:r>
            <a:b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u="sng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мальчикам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белая футболка, черные шорты, белые носки, чешки.</a:t>
            </a:r>
            <a:b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u="sng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девочкам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купальник или белая 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футболка, юбка, белые носки, чешки.</a:t>
            </a:r>
            <a:b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плавания: 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купальные плавки или купальник, полотенце с петелькой, резиновые тапочки, носки, </a:t>
            </a:r>
            <a:r>
              <a:rPr lang="ru-RU" sz="28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мочалка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резиновая шапочка, </a:t>
            </a:r>
            <a:r>
              <a:rPr lang="ru-RU" sz="28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халат( костюм спорт). 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на физкультуру: </a:t>
            </a:r>
            <a: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белая футболка, черные шорты, белые носки, кроссовки или кеды.</a:t>
            </a:r>
            <a:br>
              <a:rPr lang="ru-RU" sz="28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1491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228" y="377371"/>
            <a:ext cx="10099221" cy="7837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детьми, кроме воспитателей , работают специалисты: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372" y="1161143"/>
            <a:ext cx="9710058" cy="5442857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Полозова Ирина Анатольевна – учитель-логопед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Химина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Викторовна – учитель-логопед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Сверкунова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Олеговна – учитель – логопед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Швейкина Ирина Владимировна  -  учитель - дефектолог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Артюх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Валентина Борисовна -  педагог – психолог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Савко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Геннадьевна – музыкальный руководитель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Копылова Наталья Александровна – преподаватель Оригами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Ухвакова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Васильевна – хореограф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Заева Виктория Геннадьевна – инструктор ЛФК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Наталья Алексеевна  – инструктор по физической культуре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Евстегнеева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 – преподаватель ИЗО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Куликова Наталья Петровна – инструктор по плаванию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u="sng" dirty="0" smtClean="0"/>
          </a:p>
          <a:p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8541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249" y="420915"/>
            <a:ext cx="10794093" cy="1015999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1000"/>
              </a:spcBef>
            </a:pP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3. Утверждение 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родительского комитета. Отчет родительского комитета за 2019 -2020 учебный год</a:t>
            </a: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712687"/>
            <a:ext cx="11059886" cy="4376964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Мы выражаем благодарность родителям за отзывчивость, помощь и творчество, за то, что несмотря на нехватку времени, вы находите в себе силы и остаетесь неравнодушными к жизни нашей группы.</a:t>
            </a:r>
          </a:p>
          <a:p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благодарность выражаем  </a:t>
            </a:r>
            <a:r>
              <a:rPr lang="ru-RU" sz="2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 </a:t>
            </a:r>
            <a:r>
              <a:rPr lang="ru-RU" sz="2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Гриши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Черемисинова, семье Кости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Эпова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семье Марка Знака, семье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Эмилии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Салимзановой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семье Нади Фоминой, семье Арины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Подивиловой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семье Макса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Винникова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СПАСИБО ЗА ПОМОЩЬ !!!</a:t>
            </a:r>
          </a:p>
          <a:p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Уважаемые родители, может кто-то еще хочет присоединиться к родительскому комитету? Родители новых ребят?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родительского комитета за 2019/2020 год.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157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348344"/>
            <a:ext cx="10808607" cy="179977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1000"/>
              </a:spcBef>
            </a:pPr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4. План 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работы по взаимодействию с семьями воспитанников в осенний период.</a:t>
            </a:r>
            <a:b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51429"/>
            <a:ext cx="10515600" cy="4638221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Предлагаем поучаствовать родителям совместно с детьми в фотовыставке «Осень золотая…». Ваши семейные фотографии из осеннего леса, парка и др. (фотографии размером не меньше 13*18)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Фотографии принимаются до 26.10 включительно.</a:t>
            </a:r>
          </a:p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принять участие всех!!!  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5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04801"/>
            <a:ext cx="10515600" cy="1407886"/>
          </a:xfrm>
        </p:spPr>
        <p:txBody>
          <a:bodyPr/>
          <a:lstStyle/>
          <a:p>
            <a:pPr marL="514350" lvl="0" indent="-514350" algn="ctr">
              <a:spcBef>
                <a:spcPts val="1000"/>
              </a:spcBef>
            </a:pPr>
            <a:r>
              <a:rPr lang="en-US" sz="32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ru-RU" sz="32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Разное</a:t>
            </a:r>
            <a: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088571"/>
            <a:ext cx="10515600" cy="500107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Наши дни рождения (подарки, организация).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Праздники в детском саду (подарки).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Своевременная оплата за питание, фонд «Грация».</a:t>
            </a:r>
          </a:p>
          <a:p>
            <a:pPr algn="just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всех родителей расписаться в протоколе по итогам собрания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при встрече)</a:t>
            </a:r>
          </a:p>
          <a:p>
            <a:pPr algn="ctr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65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6343"/>
            <a:ext cx="9147629" cy="83434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План:</a:t>
            </a:r>
            <a:endParaRPr lang="ru-RU" b="1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171" y="1814286"/>
            <a:ext cx="10671629" cy="43626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Возрастные особенности детей 5 – 6 лет.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Образовательная деятельность. Расписание занятий. Режимные моменты в МБДОУ №139 «Катерок»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Утверждение родительского комитета. Отчет родительского комитета за 2019 -2020 учебный год.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План работы по взаимодействию с семьями воспитанников в осенний период.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Разное.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8674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Здравствуйте, дорогие родители! </a:t>
            </a:r>
          </a:p>
          <a:p>
            <a:pPr marL="0" indent="0" algn="just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Учитывая сложившуюся обстановку, наше</a:t>
            </a:r>
          </a:p>
          <a:p>
            <a:pPr marL="0" indent="0" algn="just">
              <a:buNone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с вами собрание пройдет в режиме онлайн. </a:t>
            </a:r>
          </a:p>
          <a:p>
            <a:pPr marL="0" indent="0" algn="just">
              <a:buNone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Мы благодарим Вас за то, что нашли</a:t>
            </a:r>
          </a:p>
          <a:p>
            <a:pPr marL="0" indent="0" algn="just">
              <a:buNone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возможность уделить этому внимание!</a:t>
            </a:r>
          </a:p>
          <a:p>
            <a:pPr marL="0" indent="0" algn="just">
              <a:buNone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88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8418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1. Возрастные особенности детей 5 – 6 лет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" y="1190171"/>
            <a:ext cx="10929258" cy="5399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ea typeface="Calibri" panose="020F0502020204030204" pitchFamily="34" charset="0"/>
              </a:rPr>
              <a:t>Возраст 5-6 лет 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это старший дошкольный возраст. Он является очень важным возрастом в развитии познавательной сферы ребенка, интеллектуальной и личностной. Его можно назвать базовым возрастом, когда в ребенке закладываются многие личностные качества, формируется образ «Я», половая идентификация. В этом возрасте дети имеют представление о своей гендерной принадлежности по существенным признакам. Важным показателем этого возраста 5-6 лет является оценочное отношение ребенка к себе и другим. Дети могут критически относиться к некоторым своим недостаткам, могут давать личностные характеристики своим сверстникам, подмечать отношения между взрослыми или взрослым и ребенком. 90% всех черт личности ребенка закладывается в возрасте 5-6 лет. Очень важный возраст, когда мы можем понять, каким будет человек в будущем. 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Ведущая потребность в этом возрасте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– потребность в общении и творческая активность. Общение детей выражается в свободном диалоге со сверстниками и взрослыми, выражении своих чувств и намерений с помощью речи и неречевых средств (жестов, мимики). Творческая активность проявляется во всех видах деятельности, необходимо создавать условия для развития у детей творческого потенциала. Ведущая деятельность – игра, в игровой деятельности дети уже могут распределять роли и строить своё поведение, придерживаясь роли. Игровое взаимодействие сопровождается речью. С 5 лет ребёнок начинает адекватно оценивать результаты своего участия в играх соревновательного характера.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5256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344" y="319314"/>
            <a:ext cx="1055188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полученным результатом начинает доставлять ребёнку радость, способствует эмоциональному благополучию и поддерживает положительное отношение к себе. Ведущая функция – воображение, у детей бурно развивается фантазия. Воображение – важнейшая психическая функция, которая лежит в основе успешности всех видов творческой деятельности человека. Детей необходимо обучать умению планировать предстоящую деятельность, использовать воображение для развития внутреннего плана действий и осуществлять внешний контроль посредством речи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 5-6 лет ребенок как губка впитывает всю познавательную информацию. Научно доказано, что ребенок в этом возрасте запоминает столько материала, сколько он не запомнит потом никогда в жизни. В познавательной деятельности продолжает совершенствоваться восприятие цвета, формы и величины. Дети называют не только основные цвета, но и их оттенки, знают формы. В этом возрасте ребенку интересно все, что связано с окружающим миром, расширением его кругозора. Лучшим способом получить именно научную информацию является чтение детской энциклопедии, в которой четко, научно, доступным языком, ребенку описывается любая информация об окружающем мире. Ребенок получит представление о космосе, древнем мире, человеческом теле, животных и растениях, странах, изобретениях и о многом другом.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4352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200" y="174174"/>
            <a:ext cx="1049382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Это период наивысших возможностей для развития всех познавательных процессов: внимания, восприятия, мышления, памяти, воображения. Для развития всех этих процессов усложняется игровой материал, он становится логическим, интеллектуальным, когда ребенку приходится думать и рассуждать. Конструктор хорошо развивает логическое мышление. Здесь важным моментом является складывание по схеме – образцу, начиная с простых узоров. Кубики, различные головоломки, мозаику необходимо выкладывать по картинке, ориентируясь на цвет, форму, величину. В логических играх ребенок должен увидеть последовательность, проследить логическую закономерность и обосновать.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 играх на логику прослеживается и личностный аспект дошкольника. Правильно решив упражнение, ребенок радуется, чувствует уверенность в себе и желание побеждать. Есть дети, которые сдаются, не верят в свои силы и задача родителей выработать у ребенка стремление победить. Важно, ребенок должен знать, что «Я могу». Необходимо прививать интерес к размышлению и рассуждению, поиску решений, научить испытывать удовольствие от прилагаемых усилий и получаемого результата. Важно, чтобы детям сопутствовал успех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Главное, в развитии детей 5-6 лет – это их познавательное развитие, расширение кругозора. И все игры, направленные на это дадут хороший результат. Не отвечайте односложно – «да» или «нет». Отвечайте ребенку развернуто, спрашивайте его мнение, заставляйте думать и рассуждать. А почему сейчас зима? Докажи. А почему в лесу нельзя разводить костер. Обоснуй. У детей много неосознанной информации в голове, задача взрослых им в этом помочь.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4817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142" y="391885"/>
            <a:ext cx="1152434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ВНИМАНИЕ: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выполнить задание, не отвлекаясь в течение 10-12 минут, наблюдается переход от непроизвольного к произвольному вниманию;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находить 5-6 отличий между предметами, выполнять задания по предложенному образцу, находить пары одинаковых предметов – это концентрация внимания;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ПАМЯТЬ: 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запоминать 6-8 картинок в течение 1-2 минут;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рассказывать наизусть несколько стихотворений;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пересказать близко к тексту прочитанное произведение;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определять последовательность событий;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складывать разрезанную картинку из 9 частей;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находить и объяснять несоответствия на рисунках;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находить и объяснять отличия между предметами и явлениями;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- находить среди предложенных 4 предметов лишний, объяснять свой выбор.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ea typeface="Calibri" panose="020F0502020204030204" pitchFamily="34" charset="0"/>
              </a:rPr>
              <a:t>МАТЕМАТИКА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Счет в пределах 10, знакомство с цифрами.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Правильно пользуется количественными и порядковыми числительными (в пределах 10), отвечает на вопросы: «Сколько?». «Который по счету?»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67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313" y="217714"/>
            <a:ext cx="11132457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Уравнивает неравные группы предметов двумя способами.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Сравнивает предметы (по длине, ширине, высоте, толщине); проверяет точность определенным путем наложения или приложения.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Выражает местонахождение предмета по отношению к себе, к другим предметам.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Знает некоторые характерные особенности знакомых геометрических фигур.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Называет утро, день, вечер, ночь; имеет представление о смене частей суток.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Называет текущий день недели.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РАЗВИТИЕ РЕЧИ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Имеет достаточно богатый словарный запас.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Может участвовать в беседе, высказывать свое мнение.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Составляет по образцу рассказ по сюжетной картине, по набору картинок; последовательно, без существенных пропусков пересказывает небольшие литературные произведения.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Определяет место звука в слове. Обучение чтению необходимо начинать с формирования фонематического анализа слова.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b="1" dirty="0" smtClean="0">
                <a:effectLst/>
                <a:ea typeface="Calibri" panose="020F0502020204030204" pitchFamily="34" charset="0"/>
              </a:rPr>
              <a:t>ПОЗНАНИЕ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Различает и называет виды транспорта, предметы, облегчающие труд человека в быту.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Классифицирует предметы, определяет материалы, из которых они сделаны.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Знает название родного города, страны, ее столицы, домашний адрес.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Знает о взаимодействии человека с природой в разное время года.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Знает о значении солнца, воздуха, воды для человека, животных, растений.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Бережно относится к природе.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5447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287" y="159657"/>
            <a:ext cx="104938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ХУДОЖЕСТВЕННОЙ ЛИТЕРАТУРЫ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Знает стихотворения, считалки, загадки.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Называет жанр произведения.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Драматизирует небольшие сказки, читает по ролям стихотворения.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Называет любимого детского автора, любимые сказки и рассказы.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изобразительной деятельности 5 – 6 летний ребёнок свободно может изображать предметы круглой, овальной, прямоугольной формы, обычно рисунки представляют собой схематические изображения различных предметов, дети любят рисовать, лепить. Дети успешно справляются с вырезыванием предметов прямоугольной и круглой формы, умение вырезывать по контуру – один из показателей готовности к школе.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развитии эмоциональной сферы необходимо формировать позитивное эмоциональное отношение к самому себе и своему имени, к членам своей семьи, к друзьям, учить детей сопереживать, помогать по мере возможности, заботиться о младших. Ребёнок может произвольно управлять своим поведением, а также процессами внимания и запоминания, эмоциональными реакциями.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ДОЛЖНЫ  оставаться примером для детей. 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97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921</Words>
  <Application>Microsoft Office PowerPoint</Application>
  <PresentationFormat>Произвольный</PresentationFormat>
  <Paragraphs>162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Родительское собрание Группа № 2  « Морская звездочка»</vt:lpstr>
      <vt:lpstr>План:</vt:lpstr>
      <vt:lpstr>Слайд 3</vt:lpstr>
      <vt:lpstr>1. Возрастные особенности детей 5 – 6 лет</vt:lpstr>
      <vt:lpstr>Слайд 5</vt:lpstr>
      <vt:lpstr>Слайд 6</vt:lpstr>
      <vt:lpstr>Слайд 7</vt:lpstr>
      <vt:lpstr>Слайд 8</vt:lpstr>
      <vt:lpstr>Слайд 9</vt:lpstr>
      <vt:lpstr>2. Образовательная деятельность. Расписание занятий. Режимные моменты в МБДОУ №139 «Катерок»</vt:lpstr>
      <vt:lpstr>Образовательная деятельность с детьми проводится согласно утвержденного на год расписания. Распределение ООД</vt:lpstr>
      <vt:lpstr>Требования к занятиям. 1. Форма на ЛФК : белая футболка, черные шорты, белые носки, чешки. Форма на ритмику : мальчикам: белая футболка, черные шорты, белые носки, чешки. девочкам:  купальник или белая футболка, юбка, белые носки, чешки. Для плавания: купальные плавки или купальник, полотенце с петелькой, резиновые тапочки, носки, мочалка, резиновая шапочка, халат( костюм спорт).  Форма на физкультуру: белая футболка, черные шорты, белые носки, кроссовки или кеды. </vt:lpstr>
      <vt:lpstr>С детьми, кроме воспитателей , работают специалисты:</vt:lpstr>
      <vt:lpstr>3. Утверждение родительского комитета. Отчет родительского комитета за 2019 -2020 учебный год.</vt:lpstr>
      <vt:lpstr>4. План работы по взаимодействию с семьями воспитанников в осенний период. </vt:lpstr>
      <vt:lpstr>6. Разное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Группа №1  «Пингвиненок»</dc:title>
  <dc:creator>Ирина Гришечко</dc:creator>
  <cp:lastModifiedBy>Админ</cp:lastModifiedBy>
  <cp:revision>79</cp:revision>
  <dcterms:created xsi:type="dcterms:W3CDTF">2020-09-27T05:29:49Z</dcterms:created>
  <dcterms:modified xsi:type="dcterms:W3CDTF">2020-10-12T15:18:15Z</dcterms:modified>
</cp:coreProperties>
</file>