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1" r:id="rId6"/>
    <p:sldId id="260" r:id="rId7"/>
    <p:sldId id="262" r:id="rId8"/>
    <p:sldId id="261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ED4F2-01DB-4358-B9F8-C932CD4029B3}" type="datetimeFigureOut">
              <a:rPr lang="ru-RU" smtClean="0"/>
              <a:pPr/>
              <a:t>12.12.2021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76FCB-7752-4E27-A0AC-B059CAD0CA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ED4F2-01DB-4358-B9F8-C932CD4029B3}" type="datetimeFigureOut">
              <a:rPr lang="ru-RU" smtClean="0"/>
              <a:pPr/>
              <a:t>12.12.2021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76FCB-7752-4E27-A0AC-B059CAD0CA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ED4F2-01DB-4358-B9F8-C932CD4029B3}" type="datetimeFigureOut">
              <a:rPr lang="ru-RU" smtClean="0"/>
              <a:pPr/>
              <a:t>12.12.2021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76FCB-7752-4E27-A0AC-B059CAD0CA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ED4F2-01DB-4358-B9F8-C932CD4029B3}" type="datetimeFigureOut">
              <a:rPr lang="ru-RU" smtClean="0"/>
              <a:pPr/>
              <a:t>12.12.2021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76FCB-7752-4E27-A0AC-B059CAD0CA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ED4F2-01DB-4358-B9F8-C932CD4029B3}" type="datetimeFigureOut">
              <a:rPr lang="ru-RU" smtClean="0"/>
              <a:pPr/>
              <a:t>12.12.2021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76FCB-7752-4E27-A0AC-B059CAD0CA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ED4F2-01DB-4358-B9F8-C932CD4029B3}" type="datetimeFigureOut">
              <a:rPr lang="ru-RU" smtClean="0"/>
              <a:pPr/>
              <a:t>12.12.2021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76FCB-7752-4E27-A0AC-B059CAD0CA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ED4F2-01DB-4358-B9F8-C932CD4029B3}" type="datetimeFigureOut">
              <a:rPr lang="ru-RU" smtClean="0"/>
              <a:pPr/>
              <a:t>12.12.2021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76FCB-7752-4E27-A0AC-B059CAD0CA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ED4F2-01DB-4358-B9F8-C932CD4029B3}" type="datetimeFigureOut">
              <a:rPr lang="ru-RU" smtClean="0"/>
              <a:pPr/>
              <a:t>12.12.2021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76FCB-7752-4E27-A0AC-B059CAD0CA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ED4F2-01DB-4358-B9F8-C932CD4029B3}" type="datetimeFigureOut">
              <a:rPr lang="ru-RU" smtClean="0"/>
              <a:pPr/>
              <a:t>12.12.2021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76FCB-7752-4E27-A0AC-B059CAD0CA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ED4F2-01DB-4358-B9F8-C932CD4029B3}" type="datetimeFigureOut">
              <a:rPr lang="ru-RU" smtClean="0"/>
              <a:pPr/>
              <a:t>12.12.2021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76FCB-7752-4E27-A0AC-B059CAD0CA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ED4F2-01DB-4358-B9F8-C932CD4029B3}" type="datetimeFigureOut">
              <a:rPr lang="ru-RU" smtClean="0"/>
              <a:pPr/>
              <a:t>12.12.2021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76FCB-7752-4E27-A0AC-B059CAD0CA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BED4F2-01DB-4358-B9F8-C932CD4029B3}" type="datetimeFigureOut">
              <a:rPr lang="ru-RU" smtClean="0"/>
              <a:pPr/>
              <a:t>12.12.2021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76FCB-7752-4E27-A0AC-B059CAD0CA8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3676115_43-p-fon-dlya-novogodnei-prezentatsii-dlya-dete-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1462"/>
            <a:ext cx="9235183" cy="692946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85729"/>
            <a:ext cx="7772400" cy="785818"/>
          </a:xfrm>
        </p:spPr>
        <p:txBody>
          <a:bodyPr>
            <a:noAutofit/>
          </a:bodyPr>
          <a:lstStyle/>
          <a:p>
            <a:r>
              <a:rPr lang="ru-RU" sz="1800" b="1" dirty="0" smtClean="0"/>
              <a:t>Муниципальное бюджетное дошкольное образовательное учреждение </a:t>
            </a:r>
            <a:br>
              <a:rPr lang="ru-RU" sz="1800" b="1" dirty="0" smtClean="0"/>
            </a:br>
            <a:r>
              <a:rPr lang="ru-RU" sz="1800" b="1" dirty="0" smtClean="0"/>
              <a:t>«Детский сад№139 «Катерок»</a:t>
            </a:r>
            <a:endParaRPr lang="ru-RU" sz="1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1857364"/>
            <a:ext cx="7715304" cy="17526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Родительское собрание </a:t>
            </a:r>
          </a:p>
          <a:p>
            <a:r>
              <a:rPr lang="ru-RU" sz="3600" b="1" dirty="0" smtClean="0">
                <a:solidFill>
                  <a:srgbClr val="C00000"/>
                </a:solidFill>
              </a:rPr>
              <a:t>на тему </a:t>
            </a:r>
            <a:r>
              <a:rPr lang="ru-RU" b="1" dirty="0" smtClean="0">
                <a:solidFill>
                  <a:srgbClr val="C00000"/>
                </a:solidFill>
              </a:rPr>
              <a:t>«Новогодние хлопоты»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г</a:t>
            </a:r>
            <a:r>
              <a:rPr lang="ru-RU" sz="2400" b="1" dirty="0" smtClean="0">
                <a:solidFill>
                  <a:srgbClr val="002060"/>
                </a:solidFill>
              </a:rPr>
              <a:t>руппа №7«Русалочка»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5214942" y="3857628"/>
            <a:ext cx="3500430" cy="857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Воспитатели: Федыняк Н.А.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000" b="1" dirty="0" smtClean="0"/>
              <a:t>Сорокина Е.А.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3676115_43-p-fon-dlya-novogodnei-prezentatsii-dlya-dete-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1462"/>
            <a:ext cx="9235183" cy="692946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42910" y="0"/>
            <a:ext cx="81439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</a:rPr>
              <a:t>«Безопасность во время проведения Нового года»</a:t>
            </a:r>
          </a:p>
          <a:p>
            <a:endParaRPr lang="ru-RU" sz="2800" b="1" dirty="0" smtClean="0">
              <a:solidFill>
                <a:srgbClr val="002060"/>
              </a:solidFill>
            </a:endParaRPr>
          </a:p>
          <a:p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4098" name="Picture 2" descr="https://xn--j1ahfl.xn--p1ai/data/ppt_to_html/u233504/p193348/img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0042"/>
            <a:ext cx="9245600" cy="6357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3676115_43-p-fon-dlya-novogodnei-prezentatsii-dlya-dete-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1462"/>
            <a:ext cx="9235183" cy="692946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42910" y="0"/>
            <a:ext cx="8143932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</a:rPr>
              <a:t>«Мастер-класс по вырезанию снежинок»</a:t>
            </a:r>
          </a:p>
          <a:p>
            <a:pPr algn="just"/>
            <a:r>
              <a:rPr lang="ru-RU" sz="2000" dirty="0"/>
              <a:t>Чтобы дети чувствовали приближение праздника, нам необходимо украсить </a:t>
            </a:r>
            <a:r>
              <a:rPr lang="ru-RU" sz="2000" b="1" dirty="0"/>
              <a:t>группу к празднику</a:t>
            </a:r>
            <a:r>
              <a:rPr lang="ru-RU" sz="2000" dirty="0"/>
              <a:t>. Так же можно украсить домашнюю обстановку к празднику. Как же можно украсить </a:t>
            </a:r>
            <a:r>
              <a:rPr lang="ru-RU" sz="2000" b="1" dirty="0"/>
              <a:t>группу к празднику</a:t>
            </a:r>
            <a:r>
              <a:rPr lang="ru-RU" sz="2000" dirty="0" smtClean="0"/>
              <a:t>?</a:t>
            </a:r>
            <a:r>
              <a:rPr lang="ru-RU" sz="2000" dirty="0"/>
              <a:t> </a:t>
            </a:r>
            <a:r>
              <a:rPr lang="ru-RU" sz="2000" dirty="0" smtClean="0"/>
              <a:t>Предлагаем</a:t>
            </a:r>
            <a:r>
              <a:rPr lang="ru-RU" sz="2000" dirty="0"/>
              <a:t> совместно с детьми изготовить снежинки дома и принести в детский сад для украшения </a:t>
            </a:r>
            <a:r>
              <a:rPr lang="ru-RU" sz="2000" b="1" dirty="0"/>
              <a:t>группы</a:t>
            </a:r>
            <a:r>
              <a:rPr lang="ru-RU" sz="2000" dirty="0" smtClean="0"/>
              <a:t>.</a:t>
            </a:r>
          </a:p>
          <a:p>
            <a:pPr algn="just"/>
            <a:endParaRPr lang="ru-RU" sz="2400" b="1" dirty="0" smtClean="0">
              <a:solidFill>
                <a:srgbClr val="7030A0"/>
              </a:solidFill>
            </a:endParaRPr>
          </a:p>
          <a:p>
            <a:endParaRPr lang="ru-RU" sz="2800" b="1" dirty="0" smtClean="0">
              <a:solidFill>
                <a:srgbClr val="002060"/>
              </a:solidFill>
            </a:endParaRPr>
          </a:p>
          <a:p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22530" name="Picture 2" descr="https://i.mycdn.me/i?r=AyH4iRPQ2q0otWIFepML2LxRGKWCZf7oXPDJpryK-z88p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4551" y="2071678"/>
            <a:ext cx="6795827" cy="46347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3676115_43-p-fon-dlya-novogodnei-prezentatsii-dlya-dete-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1462"/>
            <a:ext cx="9235183" cy="692946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42910" y="0"/>
            <a:ext cx="814393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endParaRPr lang="ru-RU" sz="2400" dirty="0" smtClean="0"/>
          </a:p>
          <a:p>
            <a:pPr algn="just"/>
            <a:endParaRPr lang="ru-RU" sz="2400" b="1" dirty="0" smtClean="0">
              <a:solidFill>
                <a:srgbClr val="7030A0"/>
              </a:solidFill>
            </a:endParaRPr>
          </a:p>
          <a:p>
            <a:endParaRPr lang="ru-RU" sz="2800" b="1" dirty="0" smtClean="0">
              <a:solidFill>
                <a:srgbClr val="002060"/>
              </a:solidFill>
            </a:endParaRPr>
          </a:p>
          <a:p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23556" name="Picture 4" descr="https://i.mycdn.me/i?r=AyH4iRPQ2q0otWIFepML2LxRkpCQgEeKW8RgjcXLS6ytb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0"/>
            <a:ext cx="3428992" cy="3428993"/>
          </a:xfrm>
          <a:prstGeom prst="rect">
            <a:avLst/>
          </a:prstGeom>
          <a:noFill/>
        </p:spPr>
      </p:pic>
      <p:pic>
        <p:nvPicPr>
          <p:cNvPr id="23558" name="Picture 6" descr="https://i.mycdn.me/i?r=AyH4iRPQ2q0otWIFepML2LxRs8XmvEup3YtAZTW8oyFL2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67" y="0"/>
            <a:ext cx="3428999" cy="3429000"/>
          </a:xfrm>
          <a:prstGeom prst="rect">
            <a:avLst/>
          </a:prstGeom>
          <a:noFill/>
        </p:spPr>
      </p:pic>
      <p:pic>
        <p:nvPicPr>
          <p:cNvPr id="23560" name="Picture 8" descr="https://i.mycdn.me/i?r=AyH4iRPQ2q0otWIFepML2LxRZ-9ijdoAh_NmdqABrFUt9Q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488" y="3429000"/>
            <a:ext cx="3214710" cy="32147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3676115_43-p-fon-dlya-novogodnei-prezentatsii-dlya-dete-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1183" y="0"/>
            <a:ext cx="9235183" cy="692946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42910" y="0"/>
            <a:ext cx="814393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endParaRPr lang="ru-RU" sz="2400" dirty="0" smtClean="0"/>
          </a:p>
          <a:p>
            <a:pPr algn="just"/>
            <a:endParaRPr lang="ru-RU" sz="2400" b="1" dirty="0" smtClean="0">
              <a:solidFill>
                <a:srgbClr val="7030A0"/>
              </a:solidFill>
            </a:endParaRPr>
          </a:p>
          <a:p>
            <a:endParaRPr lang="ru-RU" sz="2800" b="1" dirty="0" smtClean="0">
              <a:solidFill>
                <a:srgbClr val="002060"/>
              </a:solidFill>
            </a:endParaRPr>
          </a:p>
          <a:p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24578" name="Picture 2" descr="https://i.mycdn.me/i?r=AyH4iRPQ2q0otWIFepML2LxRiZMZHWpaXmiUwErE_gWS_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14291"/>
            <a:ext cx="3714775" cy="3714776"/>
          </a:xfrm>
          <a:prstGeom prst="rect">
            <a:avLst/>
          </a:prstGeom>
          <a:noFill/>
        </p:spPr>
      </p:pic>
      <p:pic>
        <p:nvPicPr>
          <p:cNvPr id="24580" name="Picture 4" descr="https://i.mycdn.me/i?r=AyH4iRPQ2q0otWIFepML2LxRx8baeSbjqMOtDX-SsqH1H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214290"/>
            <a:ext cx="3714776" cy="3714777"/>
          </a:xfrm>
          <a:prstGeom prst="rect">
            <a:avLst/>
          </a:prstGeom>
          <a:noFill/>
        </p:spPr>
      </p:pic>
      <p:pic>
        <p:nvPicPr>
          <p:cNvPr id="24582" name="Picture 6" descr="https://i.mycdn.me/i?r=AyH4iRPQ2q0otWIFepML2LxRFrrifcV90pL_lXlAJA2Ia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00364" y="3643289"/>
            <a:ext cx="3214710" cy="32147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3676115_43-p-fon-dlya-novogodnei-prezentatsii-dlya-dete-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1183" y="0"/>
            <a:ext cx="9235183" cy="692946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42910" y="0"/>
            <a:ext cx="814393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endParaRPr lang="ru-RU" sz="2400" dirty="0" smtClean="0"/>
          </a:p>
          <a:p>
            <a:pPr algn="just"/>
            <a:endParaRPr lang="ru-RU" sz="2400" b="1" dirty="0" smtClean="0">
              <a:solidFill>
                <a:srgbClr val="7030A0"/>
              </a:solidFill>
            </a:endParaRPr>
          </a:p>
          <a:p>
            <a:endParaRPr lang="ru-RU" sz="2800" b="1" dirty="0" smtClean="0">
              <a:solidFill>
                <a:srgbClr val="002060"/>
              </a:solidFill>
            </a:endParaRPr>
          </a:p>
          <a:p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25602" name="Picture 2" descr="https://i.mycdn.me/i?r=AyH4iRPQ2q0otWIFepML2LxRnQhsp-dxdvC8kZmQOwHjG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428604"/>
            <a:ext cx="3000396" cy="3000397"/>
          </a:xfrm>
          <a:prstGeom prst="rect">
            <a:avLst/>
          </a:prstGeom>
          <a:noFill/>
        </p:spPr>
      </p:pic>
      <p:pic>
        <p:nvPicPr>
          <p:cNvPr id="25604" name="Picture 4" descr="https://i.mycdn.me/i?r=AyH4iRPQ2q0otWIFepML2LxRby8heMdY5Osh-iKnFle8j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428604"/>
            <a:ext cx="3000396" cy="3000397"/>
          </a:xfrm>
          <a:prstGeom prst="rect">
            <a:avLst/>
          </a:prstGeom>
          <a:noFill/>
        </p:spPr>
      </p:pic>
      <p:pic>
        <p:nvPicPr>
          <p:cNvPr id="25606" name="Picture 6" descr="https://i.mycdn.me/i?r=AyH4iRPQ2q0otWIFepML2LxRbQFTK8pWLBWw2RwZ6gyvf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488" y="3286099"/>
            <a:ext cx="3571900" cy="35719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3676115_43-p-fon-dlya-novogodnei-prezentatsii-dlya-dete-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1183" y="0"/>
            <a:ext cx="9235183" cy="692946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42910" y="0"/>
            <a:ext cx="814393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endParaRPr lang="ru-RU" sz="2400" dirty="0" smtClean="0"/>
          </a:p>
          <a:p>
            <a:pPr algn="just"/>
            <a:endParaRPr lang="ru-RU" sz="2400" b="1" dirty="0" smtClean="0">
              <a:solidFill>
                <a:srgbClr val="7030A0"/>
              </a:solidFill>
            </a:endParaRPr>
          </a:p>
          <a:p>
            <a:endParaRPr lang="ru-RU" sz="2800" b="1" dirty="0" smtClean="0">
              <a:solidFill>
                <a:srgbClr val="002060"/>
              </a:solidFill>
            </a:endParaRPr>
          </a:p>
          <a:p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28662" y="214290"/>
            <a:ext cx="772237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«Участие в конкурсах, выставках детского сада»</a:t>
            </a:r>
          </a:p>
          <a:p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889844"/>
            <a:ext cx="857256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П</a:t>
            </a:r>
            <a:r>
              <a:rPr lang="ru-RU" sz="2400" b="1" dirty="0" smtClean="0"/>
              <a:t>о сложившейся традиции в Канун Нового года открывается </a:t>
            </a:r>
            <a:r>
              <a:rPr lang="ru-RU" sz="2400" b="1" i="1" dirty="0" smtClean="0"/>
              <a:t>«Мастерская Деда Мороза»</a:t>
            </a:r>
            <a:r>
              <a:rPr lang="ru-RU" sz="2400" b="1" dirty="0" smtClean="0"/>
              <a:t>, где выставляются на конкурс новогодние поделки, изготовленные совместными усилиями родителей и детей. Этот конкурс проводится между возрастными группами детского сада. </a:t>
            </a:r>
          </a:p>
          <a:p>
            <a:endParaRPr lang="ru-RU" sz="2400" b="1" dirty="0" smtClean="0"/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Предлагаем всем поучаствовать в конкурсах снежных построек и новогодних поделок. </a:t>
            </a:r>
          </a:p>
          <a:p>
            <a:r>
              <a:rPr lang="ru-RU" sz="2400" b="1" dirty="0" smtClean="0"/>
              <a:t>Конкурс побуждает детей и родителей поучаствовать в предпраздничных хлопотах, заодно научить детей творчеству и возможность порадоваться результатам своего труда.</a:t>
            </a:r>
          </a:p>
          <a:p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3676115_43-p-fon-dlya-novogodnei-prezentatsii-dlya-dete-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1183" y="0"/>
            <a:ext cx="9235183" cy="692946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42910" y="0"/>
            <a:ext cx="814393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endParaRPr lang="ru-RU" sz="2400" dirty="0" smtClean="0"/>
          </a:p>
          <a:p>
            <a:pPr algn="just"/>
            <a:endParaRPr lang="ru-RU" sz="2400" b="1" dirty="0" smtClean="0">
              <a:solidFill>
                <a:srgbClr val="7030A0"/>
              </a:solidFill>
            </a:endParaRPr>
          </a:p>
          <a:p>
            <a:endParaRPr lang="ru-RU" sz="2800" b="1" dirty="0" smtClean="0">
              <a:solidFill>
                <a:srgbClr val="002060"/>
              </a:solidFill>
            </a:endParaRPr>
          </a:p>
          <a:p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28662" y="214291"/>
            <a:ext cx="127631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Разное</a:t>
            </a:r>
          </a:p>
          <a:p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642918"/>
            <a:ext cx="857256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 Напоминаем:</a:t>
            </a:r>
          </a:p>
          <a:p>
            <a:pPr marL="457200" indent="-457200">
              <a:buAutoNum type="arabicPeriod"/>
            </a:pPr>
            <a:r>
              <a:rPr lang="ru-RU" sz="2400" b="1" dirty="0" smtClean="0"/>
              <a:t>Необходимо соблюдать режим дня в детском саду, не опаздывать на занятия и об отсутствии ребенка в детском саду необходимо сообщать заранее воспитателям.</a:t>
            </a:r>
          </a:p>
          <a:p>
            <a:pPr marL="457200" indent="-457200"/>
            <a:r>
              <a:rPr lang="ru-RU" sz="2400" b="1" dirty="0" smtClean="0"/>
              <a:t>2. Своевременно вносить оплату за посещение детского сада.</a:t>
            </a:r>
          </a:p>
          <a:p>
            <a:pPr marL="457200" indent="-457200"/>
            <a:r>
              <a:rPr lang="ru-RU" sz="2400" b="1" dirty="0" smtClean="0"/>
              <a:t>3. У ребенка должно быть обязательное наличие перчаток, варежек (желательно 2 пары для смены мокрых), а также приучать ребенка следить за своими вещами и порядком в шкафчике.</a:t>
            </a:r>
          </a:p>
          <a:p>
            <a:pPr marL="457200" indent="-457200"/>
            <a:r>
              <a:rPr lang="ru-RU" sz="2400" b="1" dirty="0" smtClean="0"/>
              <a:t>4. Обязательное наличие формы для занятий ЛФК и физкультурой.</a:t>
            </a:r>
          </a:p>
          <a:p>
            <a:endParaRPr lang="ru-RU" sz="2400" b="1" dirty="0" smtClean="0"/>
          </a:p>
          <a:p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3676115_43-p-fon-dlya-novogodnei-prezentatsii-dlya-dete-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1183" y="0"/>
            <a:ext cx="9235183" cy="692946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42910" y="0"/>
            <a:ext cx="814393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endParaRPr lang="ru-RU" sz="2400" dirty="0" smtClean="0"/>
          </a:p>
          <a:p>
            <a:pPr algn="just"/>
            <a:endParaRPr lang="ru-RU" sz="2400" b="1" dirty="0" smtClean="0">
              <a:solidFill>
                <a:srgbClr val="7030A0"/>
              </a:solidFill>
            </a:endParaRPr>
          </a:p>
          <a:p>
            <a:endParaRPr lang="ru-RU" sz="2800" b="1" dirty="0" smtClean="0">
              <a:solidFill>
                <a:srgbClr val="002060"/>
              </a:solidFill>
            </a:endParaRPr>
          </a:p>
          <a:p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214291"/>
            <a:ext cx="84296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 Решение </a:t>
            </a:r>
            <a:r>
              <a:rPr lang="ru-RU" sz="2800" b="1" dirty="0" smtClean="0">
                <a:solidFill>
                  <a:srgbClr val="7030A0"/>
                </a:solidFill>
              </a:rPr>
              <a:t>родительского собрания:</a:t>
            </a:r>
          </a:p>
          <a:p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857232"/>
            <a:ext cx="8572560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    1. Организовать подготовку костюмов и подарков для детей на новогодний утренник.</a:t>
            </a:r>
          </a:p>
          <a:p>
            <a:r>
              <a:rPr lang="ru-RU" sz="2400" b="1" dirty="0" smtClean="0"/>
              <a:t> Ответственные: родители, родительский комитет</a:t>
            </a:r>
          </a:p>
          <a:p>
            <a:r>
              <a:rPr lang="ru-RU" sz="2400" b="1" dirty="0" smtClean="0"/>
              <a:t> Срок: до 20.12.2021</a:t>
            </a:r>
          </a:p>
          <a:p>
            <a:r>
              <a:rPr lang="ru-RU" sz="2400" b="1" dirty="0" smtClean="0"/>
              <a:t>   2. Организовать сбор оплаты за выступление Деда Мороза.</a:t>
            </a:r>
          </a:p>
          <a:p>
            <a:r>
              <a:rPr lang="ru-RU" sz="2400" b="1" dirty="0" smtClean="0"/>
              <a:t> Ответственные: родительский комитет. Срок: до 20.12.2021</a:t>
            </a:r>
          </a:p>
          <a:p>
            <a:r>
              <a:rPr lang="ru-RU" sz="2400" b="1" dirty="0" smtClean="0"/>
              <a:t>   3. Организовать проведение видеосъёмки праздника.     </a:t>
            </a:r>
          </a:p>
          <a:p>
            <a:r>
              <a:rPr lang="ru-RU" sz="2400" b="1" dirty="0"/>
              <a:t> </a:t>
            </a:r>
            <a:r>
              <a:rPr lang="ru-RU" sz="2400" b="1" dirty="0" smtClean="0"/>
              <a:t>Ответственные: родительский комитет. Срок: до 20.12.2021</a:t>
            </a:r>
          </a:p>
          <a:p>
            <a:r>
              <a:rPr lang="ru-RU" sz="2400" b="1" dirty="0" smtClean="0"/>
              <a:t>   4. Принять к сведению информацию по проведению новогодних каникул с детьми и предоставить фото для создания фотогазеты «Новогодние каникулы»</a:t>
            </a:r>
          </a:p>
          <a:p>
            <a:r>
              <a:rPr lang="ru-RU" sz="2400" b="1" dirty="0" smtClean="0"/>
              <a:t>Ответственные: родители. Срок: до 12.01.2022</a:t>
            </a:r>
          </a:p>
          <a:p>
            <a:r>
              <a:rPr lang="ru-RU" sz="2400" b="1" dirty="0" smtClean="0"/>
              <a:t> </a:t>
            </a:r>
          </a:p>
          <a:p>
            <a:endParaRPr lang="ru-RU" sz="2400" b="1" dirty="0" smtClean="0"/>
          </a:p>
          <a:p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3676115_43-p-fon-dlya-novogodnei-prezentatsii-dlya-dete-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1183" y="0"/>
            <a:ext cx="9235183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42910" y="0"/>
            <a:ext cx="814393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endParaRPr lang="ru-RU" sz="2400" dirty="0" smtClean="0"/>
          </a:p>
          <a:p>
            <a:pPr algn="just"/>
            <a:endParaRPr lang="ru-RU" sz="2400" b="1" dirty="0" smtClean="0">
              <a:solidFill>
                <a:srgbClr val="7030A0"/>
              </a:solidFill>
            </a:endParaRPr>
          </a:p>
          <a:p>
            <a:endParaRPr lang="ru-RU" sz="2800" b="1" dirty="0" smtClean="0">
              <a:solidFill>
                <a:srgbClr val="002060"/>
              </a:solidFill>
            </a:endParaRPr>
          </a:p>
          <a:p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214290"/>
            <a:ext cx="8572560" cy="7417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    5. Создать безопасную обстановку для детей при подготовки и праздновании Нового года.</a:t>
            </a:r>
          </a:p>
          <a:p>
            <a:r>
              <a:rPr lang="ru-RU" sz="2400" b="1" dirty="0" smtClean="0"/>
              <a:t>  Ответственные: воспитатели, родители. Срок: постоянно</a:t>
            </a:r>
          </a:p>
          <a:p>
            <a:r>
              <a:rPr lang="ru-RU" sz="2400" b="1" dirty="0" smtClean="0"/>
              <a:t>   6. Оказывать помощь детям для участия в конкурсах детского сада</a:t>
            </a:r>
          </a:p>
          <a:p>
            <a:r>
              <a:rPr lang="ru-RU" sz="2400" b="1" dirty="0" smtClean="0"/>
              <a:t>  Ответственные: родители. Срок: постоянно</a:t>
            </a:r>
          </a:p>
          <a:p>
            <a:r>
              <a:rPr lang="ru-RU" sz="2400" b="1" dirty="0" smtClean="0"/>
              <a:t>   7.  Соблюдать режим дня в детском саду, не опаздывать на занятия и об отсутствии ребенка в детском саду необходимо сообщать заранее воспитателям.</a:t>
            </a:r>
          </a:p>
          <a:p>
            <a:pPr marL="457200" indent="-457200"/>
            <a:r>
              <a:rPr lang="ru-RU" sz="2400" b="1" dirty="0" smtClean="0"/>
              <a:t>  8. Своевременно вносить оплату за посещение детского сада.</a:t>
            </a:r>
          </a:p>
          <a:p>
            <a:r>
              <a:rPr lang="ru-RU" sz="2400" b="1" dirty="0" smtClean="0"/>
              <a:t>  9. Обеспечить ребенку обязательное наличие перчаток, варежек (желательно 2 пары для смены мокрых), а также приучать ребенка следить за своими вещами и порядком в шкафчике.</a:t>
            </a:r>
          </a:p>
          <a:p>
            <a:r>
              <a:rPr lang="ru-RU" sz="2400" b="1" dirty="0" smtClean="0"/>
              <a:t>  10. Обеспечить регулярное наличие формы для занятий ЛФК и физкультурой. </a:t>
            </a:r>
          </a:p>
          <a:p>
            <a:pPr marL="457200" indent="-457200"/>
            <a:r>
              <a:rPr lang="ru-RU" sz="2400" b="1" dirty="0" smtClean="0"/>
              <a:t>  Ответственные: родители. Срок: постоянно</a:t>
            </a:r>
          </a:p>
          <a:p>
            <a:endParaRPr lang="ru-RU" sz="2400" b="1" dirty="0" smtClean="0"/>
          </a:p>
          <a:p>
            <a:endParaRPr lang="ru-RU" sz="2400" b="1" dirty="0" smtClean="0"/>
          </a:p>
          <a:p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2910" y="0"/>
            <a:ext cx="814393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endParaRPr lang="ru-RU" sz="2400" dirty="0" smtClean="0"/>
          </a:p>
          <a:p>
            <a:pPr algn="just"/>
            <a:endParaRPr lang="ru-RU" sz="2400" b="1" dirty="0" smtClean="0">
              <a:solidFill>
                <a:srgbClr val="7030A0"/>
              </a:solidFill>
            </a:endParaRPr>
          </a:p>
          <a:p>
            <a:endParaRPr lang="ru-RU" sz="2800" b="1" dirty="0" smtClean="0">
              <a:solidFill>
                <a:srgbClr val="002060"/>
              </a:solidFill>
            </a:endParaRPr>
          </a:p>
          <a:p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214290"/>
            <a:ext cx="857256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 </a:t>
            </a:r>
          </a:p>
          <a:p>
            <a:endParaRPr lang="ru-RU" sz="2400" b="1" dirty="0" smtClean="0"/>
          </a:p>
          <a:p>
            <a:endParaRPr lang="ru-RU" sz="2400" b="1" dirty="0" smtClean="0"/>
          </a:p>
          <a:p>
            <a:endParaRPr lang="ru-RU" sz="2000" b="1" dirty="0"/>
          </a:p>
        </p:txBody>
      </p:sp>
      <p:pic>
        <p:nvPicPr>
          <p:cNvPr id="26626" name="Picture 2" descr="https://mega-talant.com/uploads/files/154567/106068/111251_images/thumb_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3305"/>
            <a:ext cx="9221904" cy="69313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3676115_43-p-fon-dlya-novogodnei-prezentatsii-dlya-dete-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1462"/>
            <a:ext cx="9235183" cy="692946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285729"/>
            <a:ext cx="8358246" cy="4143404"/>
          </a:xfrm>
        </p:spPr>
        <p:txBody>
          <a:bodyPr>
            <a:noAutofit/>
          </a:bodyPr>
          <a:lstStyle/>
          <a:p>
            <a:pPr algn="l"/>
            <a:r>
              <a:rPr lang="ru-RU" sz="3200" b="1" dirty="0" smtClean="0"/>
              <a:t>Повестка:</a:t>
            </a:r>
            <a:br>
              <a:rPr lang="ru-RU" sz="32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1. Подготовка к празднованию Новогоднего утренника с детьми (костюмы, подарки)</a:t>
            </a:r>
            <a:br>
              <a:rPr lang="ru-RU" sz="2400" b="1" dirty="0" smtClean="0"/>
            </a:br>
            <a:r>
              <a:rPr lang="ru-RU" sz="2400" b="1" dirty="0" smtClean="0"/>
              <a:t>2. Информация на тему «Как интересно провести новогодние каникулы»</a:t>
            </a:r>
            <a:br>
              <a:rPr lang="ru-RU" sz="2400" b="1" dirty="0" smtClean="0"/>
            </a:br>
            <a:r>
              <a:rPr lang="ru-RU" sz="2400" b="1" dirty="0" smtClean="0"/>
              <a:t>3. Информация «Безопасность во время проведения Нового года»</a:t>
            </a:r>
            <a:br>
              <a:rPr lang="ru-RU" sz="2400" b="1" dirty="0" smtClean="0"/>
            </a:br>
            <a:r>
              <a:rPr lang="ru-RU" sz="2400" b="1" dirty="0" smtClean="0"/>
              <a:t>4. Мастер-класс по вырезанию снежинок.</a:t>
            </a:r>
            <a:br>
              <a:rPr lang="ru-RU" sz="2400" b="1" dirty="0" smtClean="0"/>
            </a:br>
            <a:r>
              <a:rPr lang="ru-RU" sz="2400" b="1" dirty="0" smtClean="0"/>
              <a:t>5. Участие в конкурсах и выставках детского сада.</a:t>
            </a:r>
            <a:br>
              <a:rPr lang="ru-RU" sz="2400" b="1" dirty="0" smtClean="0"/>
            </a:br>
            <a:r>
              <a:rPr lang="ru-RU" sz="2400" b="1" dirty="0" smtClean="0"/>
              <a:t>6. Разное.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2910" y="0"/>
            <a:ext cx="814393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endParaRPr lang="ru-RU" sz="2400" dirty="0" smtClean="0"/>
          </a:p>
          <a:p>
            <a:pPr algn="just"/>
            <a:endParaRPr lang="ru-RU" sz="2400" b="1" dirty="0" smtClean="0">
              <a:solidFill>
                <a:srgbClr val="7030A0"/>
              </a:solidFill>
            </a:endParaRPr>
          </a:p>
          <a:p>
            <a:endParaRPr lang="ru-RU" sz="2800" b="1" dirty="0" smtClean="0">
              <a:solidFill>
                <a:srgbClr val="002060"/>
              </a:solidFill>
            </a:endParaRPr>
          </a:p>
          <a:p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214290"/>
            <a:ext cx="857256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 </a:t>
            </a:r>
          </a:p>
          <a:p>
            <a:endParaRPr lang="ru-RU" sz="2400" b="1" dirty="0" smtClean="0"/>
          </a:p>
          <a:p>
            <a:endParaRPr lang="ru-RU" sz="2400" b="1" dirty="0" smtClean="0"/>
          </a:p>
          <a:p>
            <a:endParaRPr lang="ru-RU" sz="2000" b="1" dirty="0"/>
          </a:p>
        </p:txBody>
      </p:sp>
      <p:pic>
        <p:nvPicPr>
          <p:cNvPr id="32770" name="Picture 2" descr="https://mega-talant.com/uploads/files/154567/106068/111251_images/thumb_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638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3676115_43-p-fon-dlya-novogodnei-prezentatsii-dlya-dete-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1462"/>
            <a:ext cx="9235183" cy="692946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285729"/>
            <a:ext cx="8358246" cy="4143404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 </a:t>
            </a:r>
            <a:r>
              <a:rPr lang="ru-RU" sz="2400" b="1" dirty="0" smtClean="0"/>
              <a:t> </a:t>
            </a:r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500042"/>
            <a:ext cx="785818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Уважаемые родители! </a:t>
            </a:r>
            <a:endParaRPr lang="ru-RU" sz="3200" b="1" dirty="0" smtClean="0"/>
          </a:p>
          <a:p>
            <a:pPr algn="ctr"/>
            <a:endParaRPr lang="ru-RU" sz="3200" b="1" dirty="0" smtClean="0"/>
          </a:p>
          <a:p>
            <a:pPr algn="ctr"/>
            <a:r>
              <a:rPr lang="ru-RU" sz="3200" b="1" dirty="0" smtClean="0"/>
              <a:t>Прежде </a:t>
            </a:r>
            <a:r>
              <a:rPr lang="ru-RU" sz="3200" b="1" dirty="0"/>
              <a:t>чем мы начнём наше родительское собрание хочется поблагодарить родителей за активное участие в мероприятиях, которые проходят в нашей группе.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3676115_43-p-fon-dlya-novogodnei-prezentatsii-dlya-dete-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1462"/>
            <a:ext cx="9235183" cy="692946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285728"/>
            <a:ext cx="8358246" cy="5357850"/>
          </a:xfrm>
        </p:spPr>
        <p:txBody>
          <a:bodyPr>
            <a:noAutofit/>
          </a:bodyPr>
          <a:lstStyle/>
          <a:p>
            <a:pPr algn="l"/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  <a:t>1. Подготовка к празднованию Новогоднего утренника с детьми (костюмы, подарки)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 </a:t>
            </a:r>
            <a:r>
              <a:rPr lang="ru-RU" sz="2400" b="1" dirty="0"/>
              <a:t>Совсем немного осталось до празднования Нового года. Что такое Новый год – прежде всего, это самый веселый и самый долгожданный праздник в году. Мы в нашем детском саду тоже готовимся к новогоднему празднику, разучиваем с детьми стихи, песни, танцы. </a:t>
            </a:r>
            <a:r>
              <a:rPr lang="ru-RU" sz="2400" b="1" dirty="0" smtClean="0"/>
              <a:t>А вы</a:t>
            </a:r>
            <a:r>
              <a:rPr lang="ru-RU" sz="2400" b="1" dirty="0"/>
              <a:t>, родители, готовите для своих детей новогодние </a:t>
            </a:r>
            <a:r>
              <a:rPr lang="ru-RU" sz="2400" b="1" dirty="0" smtClean="0"/>
              <a:t>костюмы.(девочки – Феи, мальчики – Разбойники).</a:t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А </a:t>
            </a:r>
            <a:r>
              <a:rPr lang="ru-RU" sz="2400" b="1" dirty="0"/>
              <a:t>еще нужно подготовить Новогодние подарки для ваших детей на утренник. Желательно, чтобы подарки были все одинаковыми.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3676115_43-p-fon-dlya-novogodnei-prezentatsii-dlya-dete-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1462"/>
            <a:ext cx="9235183" cy="692946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285728"/>
            <a:ext cx="8358246" cy="4857783"/>
          </a:xfrm>
        </p:spPr>
        <p:txBody>
          <a:bodyPr>
            <a:noAutofit/>
          </a:bodyPr>
          <a:lstStyle/>
          <a:p>
            <a:pPr algn="l"/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endParaRPr lang="ru-RU" sz="2400" b="1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28596" y="285728"/>
            <a:ext cx="8358246" cy="43577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Оплата за выступление Деда Мороза</a:t>
            </a: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будет составлять не более 350-400 руб. ( </a:t>
            </a:r>
            <a:r>
              <a:rPr kumimoji="0" lang="ru-RU" sz="28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в зависимости от количества детей на празднике. </a:t>
            </a:r>
            <a:r>
              <a:rPr lang="ru-RU" sz="2800" noProof="0" dirty="0" smtClean="0">
                <a:latin typeface="+mj-lt"/>
                <a:ea typeface="+mj-ea"/>
                <a:cs typeface="+mj-cs"/>
              </a:rPr>
              <a:t>Точная сумма будет сообщена позже)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800" b="1" noProof="0" dirty="0" smtClean="0"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Необходимо решить, кто будет проводить видеосъёмку праздника. Желательно, чтобы это был кто-то из родителей со своей видеокамерой.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3676115_43-p-fon-dlya-novogodnei-prezentatsii-dlya-dete-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1462"/>
            <a:ext cx="9235183" cy="692946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285729"/>
            <a:ext cx="8358246" cy="3214709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Новогодний утренник состоится </a:t>
            </a:r>
            <a:b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23 декабря 2021 года, утреннее время </a:t>
            </a:r>
            <a:b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(позже сообщим время точное)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3676115_43-p-fon-dlya-novogodnei-prezentatsii-dlya-dete-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1462"/>
            <a:ext cx="9235183" cy="692946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285728"/>
            <a:ext cx="8358246" cy="6000792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</a:rPr>
              <a:t>«Как интересно провести новогодние каникулы»</a:t>
            </a:r>
            <a:br>
              <a:rPr lang="ru-RU" sz="2800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2400" b="1" dirty="0" smtClean="0"/>
              <a:t>Уважаемые родители скоро новогодний праздник. Не забывайте – это не только отдых от работы, праздничная суета – это еще предвкушение «сказочного волшебства» для ваших детей. Это еще один повод побыть рядом со своим ребенком, уделить ему внимание, подарить свою любовь и ласку.</a:t>
            </a:r>
            <a:br>
              <a:rPr lang="ru-RU" sz="2400" b="1" dirty="0" smtClean="0"/>
            </a:br>
            <a:r>
              <a:rPr lang="ru-RU" sz="2400" b="1" dirty="0" smtClean="0"/>
              <a:t>Мы предлагаем вам с пользой провести это время:</a:t>
            </a:r>
            <a:br>
              <a:rPr lang="ru-RU" sz="2400" b="1" dirty="0" smtClean="0"/>
            </a:b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1. Нарядите елку всей семьей, повторите стихи, песни о Новом годе.</a:t>
            </a:r>
            <a:b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2. Пригласите гостей, сходите в гости сами</a:t>
            </a:r>
            <a:b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3. Играйте всей семьей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Игры возле елки придадут новогоднему празднику необычный оттенок, повеселят детей, создадут у них праздничное настроение. Предлагаем вашему вниманию следующие игры.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3676115_43-p-fon-dlya-novogodnei-prezentatsii-dlya-dete-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35183" cy="692946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42910" y="357167"/>
            <a:ext cx="807249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</a:rPr>
              <a:t>Игра «Назови, что изменилось».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Эта игра для развития памяти и внимания. Участникам предлагается в течении минуты рассмотреть игрушки и запомнить их (количество игрушек берется в зависимости от возраста детей). Затем ребятам предлагается выйти из комнаты или закрыть глаза, в это время несколько игрушек можно переставить местами, убрать или добавить другие. После этого дети называют, что изменилось в ряду игрушек. </a:t>
            </a:r>
          </a:p>
          <a:p>
            <a:r>
              <a:rPr lang="ru-RU" sz="2000" b="1" dirty="0" smtClean="0">
                <a:solidFill>
                  <a:srgbClr val="7030A0"/>
                </a:solidFill>
              </a:rPr>
              <a:t>Игра </a:t>
            </a:r>
            <a:r>
              <a:rPr lang="ru-RU" sz="2000" b="1" dirty="0">
                <a:solidFill>
                  <a:srgbClr val="7030A0"/>
                </a:solidFill>
              </a:rPr>
              <a:t>«Какой, какая, какое, какие?»</a:t>
            </a:r>
          </a:p>
          <a:p>
            <a:r>
              <a:rPr lang="ru-RU" sz="2000" b="1" dirty="0"/>
              <a:t>Взрослый предлагает детям любой новогодний предмет (шар, снежинку, елочку и т. д.). Выигрывает тот, кто назовет больше слов признаков к предложенному предмету. Например: елочка – высокая, колючая, нарядная, красивая, зеленая, пахучая и т. д.</a:t>
            </a:r>
          </a:p>
          <a:p>
            <a:r>
              <a:rPr lang="ru-RU" sz="2000" b="1" dirty="0">
                <a:solidFill>
                  <a:srgbClr val="7030A0"/>
                </a:solidFill>
              </a:rPr>
              <a:t>Шахматы, шашки, «</a:t>
            </a:r>
            <a:r>
              <a:rPr lang="ru-RU" sz="2000" b="1" dirty="0" err="1">
                <a:solidFill>
                  <a:srgbClr val="7030A0"/>
                </a:solidFill>
              </a:rPr>
              <a:t>Твистер</a:t>
            </a:r>
            <a:r>
              <a:rPr lang="ru-RU" sz="2000" b="1" dirty="0">
                <a:solidFill>
                  <a:srgbClr val="7030A0"/>
                </a:solidFill>
              </a:rPr>
              <a:t>»…</a:t>
            </a:r>
            <a:r>
              <a:rPr lang="ru-RU" sz="2000" b="1" dirty="0"/>
              <a:t> все, на что не хватало времени в рабочие будни. Такое времяпрепровождение очень сближает, делает вас настоящим другом для ваших детей.</a:t>
            </a:r>
          </a:p>
          <a:p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endParaRPr lang="ru-RU" sz="2000" b="1" dirty="0"/>
          </a:p>
          <a:p>
            <a:r>
              <a:rPr lang="ru-RU" sz="1600" b="1" dirty="0" smtClean="0"/>
              <a:t> </a:t>
            </a:r>
            <a:endParaRPr lang="ru-RU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3676115_43-p-fon-dlya-novogodnei-prezentatsii-dlya-dete-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35183" cy="692946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42910" y="357167"/>
            <a:ext cx="8072494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7030A0"/>
                </a:solidFill>
              </a:rPr>
              <a:t> </a:t>
            </a:r>
            <a:endParaRPr lang="ru-RU" sz="1600" b="1" dirty="0"/>
          </a:p>
          <a:p>
            <a:r>
              <a:rPr lang="ru-RU" sz="2000" b="1" dirty="0">
                <a:solidFill>
                  <a:srgbClr val="7030A0"/>
                </a:solidFill>
              </a:rPr>
              <a:t>Игры во дворе.</a:t>
            </a:r>
          </a:p>
          <a:p>
            <a:r>
              <a:rPr lang="ru-RU" sz="2000" b="1" dirty="0"/>
              <a:t>Во дворе можно затеять немало игр, особенно подвижных: «Два Мороза», «Мы веселые ребята», «Гуси-лебеди», «Водяной». Особенно детям нравятся игры нашего детства, поэтому вспомните свои любимые игры и научите в них играть своих детей. Все эти игры будут полезными для физического развития детей.</a:t>
            </a:r>
          </a:p>
          <a:p>
            <a:r>
              <a:rPr lang="ru-RU" sz="2000" b="1" dirty="0"/>
              <a:t>Зимние выходные — это отличный повод укрепить семейные отношения, стать для своей второй половинки и детей не постоянно на что-то указывающим и требующим наставником, а другом</a:t>
            </a:r>
            <a:r>
              <a:rPr lang="ru-RU" sz="2000" b="1" dirty="0" smtClean="0"/>
              <a:t>.</a:t>
            </a:r>
          </a:p>
          <a:p>
            <a:endParaRPr lang="ru-RU" sz="2400" b="1" dirty="0" smtClean="0">
              <a:solidFill>
                <a:srgbClr val="C00000"/>
              </a:solidFill>
            </a:endParaRPr>
          </a:p>
          <a:p>
            <a:r>
              <a:rPr lang="ru-RU" sz="2800" b="1" dirty="0" smtClean="0">
                <a:solidFill>
                  <a:srgbClr val="002060"/>
                </a:solidFill>
              </a:rPr>
              <a:t>А еще обязательно сфотографируйте самые яркие моменты из новогодних каникул, чтобы ребенок мог поделиться впечатлениями  и рассказать в детском саду, как весело он провел время.</a:t>
            </a:r>
            <a:endParaRPr lang="ru-RU" sz="2800" b="1" dirty="0">
              <a:solidFill>
                <a:srgbClr val="002060"/>
              </a:solidFill>
            </a:endParaRPr>
          </a:p>
          <a:p>
            <a:r>
              <a:rPr lang="ru-RU" sz="1600" b="1" dirty="0" smtClean="0">
                <a:solidFill>
                  <a:srgbClr val="002060"/>
                </a:solidFill>
              </a:rPr>
              <a:t> </a:t>
            </a:r>
            <a:endParaRPr lang="ru-RU" sz="1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622</Words>
  <Application>Microsoft Office PowerPoint</Application>
  <PresentationFormat>Экран (4:3)</PresentationFormat>
  <Paragraphs>111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Муниципальное бюджетное дошкольное образовательное учреждение  «Детский сад№139 «Катерок»</vt:lpstr>
      <vt:lpstr>Повестка:  1. Подготовка к празднованию Новогоднего утренника с детьми (костюмы, подарки) 2. Информация на тему «Как интересно провести новогодние каникулы» 3. Информация «Безопасность во время проведения Нового года» 4. Мастер-класс по вырезанию снежинок. 5. Участие в конкурсах и выставках детского сада. 6. Разное.</vt:lpstr>
      <vt:lpstr>  </vt:lpstr>
      <vt:lpstr>1. Подготовка к празднованию Новогоднего утренника с детьми (костюмы, подарки)  Совсем немного осталось до празднования Нового года. Что такое Новый год – прежде всего, это самый веселый и самый долгожданный праздник в году. Мы в нашем детском саду тоже готовимся к новогоднему празднику, разучиваем с детьми стихи, песни, танцы. А вы, родители, готовите для своих детей новогодние костюмы.(девочки – Феи, мальчики – Разбойники).  А еще нужно подготовить Новогодние подарки для ваших детей на утренник. Желательно, чтобы подарки были все одинаковыми.</vt:lpstr>
      <vt:lpstr> </vt:lpstr>
      <vt:lpstr>Новогодний утренник состоится  23 декабря 2021 года, утреннее время  (позже сообщим время точное)</vt:lpstr>
      <vt:lpstr> «Как интересно провести новогодние каникулы» Уважаемые родители скоро новогодний праздник. Не забывайте – это не только отдых от работы, праздничная суета – это еще предвкушение «сказочного волшебства» для ваших детей. Это еще один повод побыть рядом со своим ребенком, уделить ему внимание, подарить свою любовь и ласку. Мы предлагаем вам с пользой провести это время: 1. Нарядите елку всей семьей, повторите стихи, песни о Новом годе. 2. Пригласите гостей, сходите в гости сами 3. Играйте всей семьей Игры возле елки придадут новогоднему празднику необычный оттенок, повеселят детей, создадут у них праздничное настроение. Предлагаем вашему вниманию следующие игры. 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 «Детский сад№139 «Катерок»</dc:title>
  <dc:creator>наталья</dc:creator>
  <cp:lastModifiedBy>наталья</cp:lastModifiedBy>
  <cp:revision>11</cp:revision>
  <dcterms:created xsi:type="dcterms:W3CDTF">2021-12-04T02:48:52Z</dcterms:created>
  <dcterms:modified xsi:type="dcterms:W3CDTF">2021-12-12T08:37:36Z</dcterms:modified>
</cp:coreProperties>
</file>