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6" r:id="rId4"/>
    <p:sldId id="287" r:id="rId5"/>
    <p:sldId id="299" r:id="rId6"/>
    <p:sldId id="278" r:id="rId7"/>
    <p:sldId id="279" r:id="rId8"/>
    <p:sldId id="289" r:id="rId9"/>
    <p:sldId id="258" r:id="rId10"/>
    <p:sldId id="259" r:id="rId11"/>
    <p:sldId id="281" r:id="rId12"/>
    <p:sldId id="283" r:id="rId13"/>
    <p:sldId id="260" r:id="rId14"/>
    <p:sldId id="291" r:id="rId15"/>
    <p:sldId id="290" r:id="rId16"/>
    <p:sldId id="284" r:id="rId17"/>
    <p:sldId id="292" r:id="rId18"/>
    <p:sldId id="297" r:id="rId19"/>
    <p:sldId id="293" r:id="rId20"/>
    <p:sldId id="294" r:id="rId21"/>
    <p:sldId id="295" r:id="rId22"/>
    <p:sldId id="296" r:id="rId23"/>
    <p:sldId id="261" r:id="rId24"/>
    <p:sldId id="262" r:id="rId25"/>
    <p:sldId id="263" r:id="rId26"/>
    <p:sldId id="264" r:id="rId27"/>
    <p:sldId id="265" r:id="rId28"/>
    <p:sldId id="298" r:id="rId29"/>
    <p:sldId id="300" r:id="rId30"/>
    <p:sldId id="266" r:id="rId31"/>
    <p:sldId id="267" r:id="rId32"/>
    <p:sldId id="268" r:id="rId33"/>
    <p:sldId id="269" r:id="rId34"/>
    <p:sldId id="270" r:id="rId35"/>
    <p:sldId id="272" r:id="rId36"/>
    <p:sldId id="271" r:id="rId37"/>
    <p:sldId id="273" r:id="rId38"/>
    <p:sldId id="274" r:id="rId39"/>
    <p:sldId id="275" r:id="rId40"/>
    <p:sldId id="288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FCFA"/>
    <a:srgbClr val="99C2EF"/>
    <a:srgbClr val="71B8FF"/>
    <a:srgbClr val="6794CB"/>
    <a:srgbClr val="1372DB"/>
    <a:srgbClr val="2C93F0"/>
    <a:srgbClr val="1FA8C3"/>
    <a:srgbClr val="0099CC"/>
    <a:srgbClr val="ABF7C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60" autoAdjust="0"/>
    <p:restoredTop sz="91457" autoAdjust="0"/>
  </p:normalViewPr>
  <p:slideViewPr>
    <p:cSldViewPr>
      <p:cViewPr>
        <p:scale>
          <a:sx n="80" d="100"/>
          <a:sy n="80" d="100"/>
        </p:scale>
        <p:origin x="-1158" y="2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3D4A8">
                <a:alpha val="34000"/>
              </a:srgbClr>
            </a:gs>
            <a:gs pos="25000">
              <a:srgbClr val="21D6E0">
                <a:alpha val="82000"/>
              </a:srgbClr>
            </a:gs>
            <a:gs pos="75000">
              <a:srgbClr val="0087E6">
                <a:alpha val="86000"/>
              </a:srgbClr>
            </a:gs>
            <a:gs pos="100000">
              <a:srgbClr val="005CBF">
                <a:alpha val="46000"/>
              </a:srgb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52;&#1072;&#1088;&#1080;&#1103;\Desktop\&#1051;&#1054;&#1043;&#1054;&#1055;&#1045;&#1044;&#1048;&#1063;&#1045;&#1057;&#1050;&#1040;&#1071;%20&#1053;&#1045;&#1044;&#1045;&#1051;&#1071;\Detskie-pesenki-Pesenka-starushki-Uhti-Tuhti(muzogig.net).mp3" TargetMode="External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1071546"/>
            <a:ext cx="7920880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Логопедическая</a:t>
            </a:r>
          </a:p>
          <a:p>
            <a:pPr algn="ctr"/>
            <a:r>
              <a:rPr lang="ru-RU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неделя</a:t>
            </a:r>
          </a:p>
          <a:p>
            <a:pPr algn="ctr"/>
            <a:endParaRPr lang="ru-RU" sz="7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332656"/>
            <a:ext cx="8001056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Цель. </a:t>
            </a:r>
          </a:p>
          <a:p>
            <a:pPr marL="360000" algn="just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Построение эмоционально-доверительных взаимоотношений, способствующих полноценному развитию ребенка и позитивной самореализации всех участников образовательного процесса.</a:t>
            </a:r>
          </a:p>
          <a:p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Задачи.</a:t>
            </a:r>
          </a:p>
          <a:p>
            <a:pPr marL="360000" indent="-342900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1. Формировать у родителей элементарное представление о коррекционной работе с детьми.</a:t>
            </a:r>
          </a:p>
          <a:p>
            <a:pPr marL="360000" indent="-342900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2. Развивать общую, сенсомоторную, 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</a:rPr>
              <a:t>речедвигательную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 активность; пространственно-координационные и ритмические способности; зрительные анализаторы.</a:t>
            </a:r>
          </a:p>
          <a:p>
            <a:pPr marL="360000" indent="-342900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3. Воспитывать интерес к заданиям с разными видами мячей.</a:t>
            </a:r>
          </a:p>
          <a:p>
            <a:pPr marL="360000" indent="-342900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4. Создавать эмоционально-положительную атмосферу во время игр и упражнений между детьми-логопатами и их родителями.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3848" y="404664"/>
            <a:ext cx="3168352" cy="571504"/>
          </a:xfrm>
        </p:spPr>
        <p:txBody>
          <a:bodyPr>
            <a:noAutofit/>
          </a:bodyPr>
          <a:lstStyle/>
          <a:p>
            <a:r>
              <a:rPr lang="ru-RU" sz="2600" dirty="0" err="1" smtClean="0"/>
              <a:t>Самомассаж</a:t>
            </a:r>
            <a:r>
              <a:rPr lang="ru-RU" sz="2800" dirty="0" smtClean="0"/>
              <a:t> </a:t>
            </a:r>
            <a:br>
              <a:rPr lang="ru-RU" sz="2800" dirty="0" smtClean="0"/>
            </a:br>
            <a:endParaRPr lang="ru-RU" sz="28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267744" y="5085184"/>
            <a:ext cx="4071966" cy="214314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2400" dirty="0" smtClean="0"/>
              <a:t>Подготовим глазки, </a:t>
            </a:r>
          </a:p>
          <a:p>
            <a:pPr>
              <a:spcBef>
                <a:spcPts val="0"/>
              </a:spcBef>
            </a:pPr>
            <a:r>
              <a:rPr lang="ru-RU" sz="2400" dirty="0" smtClean="0"/>
              <a:t>Подготовим ушки,</a:t>
            </a:r>
          </a:p>
          <a:p>
            <a:pPr>
              <a:spcBef>
                <a:spcPts val="0"/>
              </a:spcBef>
            </a:pPr>
            <a:r>
              <a:rPr lang="ru-RU" sz="2400" dirty="0" smtClean="0"/>
              <a:t>Подготовим ручки,</a:t>
            </a:r>
          </a:p>
          <a:p>
            <a:pPr>
              <a:spcBef>
                <a:spcPts val="0"/>
              </a:spcBef>
            </a:pPr>
            <a:r>
              <a:rPr lang="ru-RU" sz="2400" dirty="0" smtClean="0"/>
              <a:t>Подготовим ножки.</a:t>
            </a:r>
            <a:endParaRPr lang="ru-RU" sz="2400" dirty="0"/>
          </a:p>
        </p:txBody>
      </p:sp>
      <p:pic>
        <p:nvPicPr>
          <p:cNvPr id="2051" name="Picture 3" descr="C:\Documents and Settings\Admin\Рабочий стол\логопедическая неделя\для презентации Маруси\051120142574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836712"/>
            <a:ext cx="5486400" cy="411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0"/>
            <a:ext cx="5486400" cy="566738"/>
          </a:xfrm>
        </p:spPr>
        <p:txBody>
          <a:bodyPr/>
          <a:lstStyle/>
          <a:p>
            <a:r>
              <a:rPr lang="ru-RU" dirty="0" smtClean="0"/>
              <a:t>Упражнения с использованием </a:t>
            </a:r>
            <a:r>
              <a:rPr lang="ru-RU" dirty="0" err="1" smtClean="0"/>
              <a:t>су-джок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63688" y="4869160"/>
            <a:ext cx="5688632" cy="1728192"/>
          </a:xfrm>
        </p:spPr>
        <p:txBody>
          <a:bodyPr>
            <a:normAutofit lnSpcReduction="10000"/>
          </a:bodyPr>
          <a:lstStyle/>
          <a:p>
            <a:r>
              <a:rPr lang="ru-RU" sz="2000" dirty="0" smtClean="0"/>
              <a:t>На моей ладошке еж. Ты колючий? Ну и что ж.</a:t>
            </a:r>
          </a:p>
          <a:p>
            <a:r>
              <a:rPr lang="ru-RU" sz="2000" dirty="0" smtClean="0"/>
              <a:t>Я хочу тебя погладить, я хочу с тобой поладить.</a:t>
            </a:r>
          </a:p>
          <a:p>
            <a:r>
              <a:rPr lang="ru-RU" sz="2000" dirty="0" smtClean="0"/>
              <a:t>Я хочу, чтоб ты погладил мой мизинчик, безымянный, средний, указательный, большой.</a:t>
            </a:r>
          </a:p>
          <a:p>
            <a:r>
              <a:rPr lang="ru-RU" sz="2000" dirty="0" smtClean="0"/>
              <a:t>Еж колючки отряхнул, еж свернулся и заснул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074" name="Picture 2" descr="C:\Documents and Settings\Admin\Рабочий стол\логопедическая неделя\для презентации Маруси\11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2708" r="12708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67544" y="486916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Под соснами, под елками </a:t>
            </a:r>
            <a:br>
              <a:rPr lang="ru-RU" sz="2400" dirty="0" smtClean="0"/>
            </a:br>
            <a:r>
              <a:rPr lang="ru-RU" sz="2400" dirty="0" smtClean="0"/>
              <a:t>Лежат мешки с иголками</a:t>
            </a:r>
            <a:endParaRPr lang="ru-RU" sz="2400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2123728" y="188640"/>
            <a:ext cx="4040188" cy="63976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Загадки от Ёжика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098" name="Picture 2" descr="C:\Documents and Settings\Admin\Рабочий стол\логопедическая неделя\для презентации Маруси\05112014258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268760"/>
            <a:ext cx="4040188" cy="3030141"/>
          </a:xfrm>
          <a:prstGeom prst="rect">
            <a:avLst/>
          </a:prstGeom>
          <a:noFill/>
        </p:spPr>
      </p:pic>
      <p:pic>
        <p:nvPicPr>
          <p:cNvPr id="4099" name="Picture 3" descr="C:\Documents and Settings\Admin\Рабочий стол\логопедическая неделя\для презентации Маруси\05112014259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268760"/>
            <a:ext cx="4041775" cy="30313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2900" b="1" dirty="0" smtClean="0"/>
              <a:t>Ориентировка в пространстве </a:t>
            </a: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pic>
        <p:nvPicPr>
          <p:cNvPr id="46082" name="Picture 2" descr="C:\Documents and Settings\Admin\Рабочий стол\логопедическая неделя\для презентации Маруси\05112014259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836712"/>
            <a:ext cx="3394472" cy="4525963"/>
          </a:xfrm>
          <a:prstGeom prst="rect">
            <a:avLst/>
          </a:prstGeom>
          <a:noFill/>
        </p:spPr>
      </p:pic>
      <p:pic>
        <p:nvPicPr>
          <p:cNvPr id="6" name="Picture 3" descr="C:\Documents and Settings\Admin\Рабочий стол\логопедическая неделя\для презентации Маруси\05112014259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628800"/>
            <a:ext cx="4038600" cy="302895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23528" y="5589240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Закрепление употребления предлогов НА, ЗА, ПЕРЕД, РЯДОМ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rmAutofit/>
          </a:bodyPr>
          <a:lstStyle/>
          <a:p>
            <a:r>
              <a:rPr lang="ru-RU" sz="2600" dirty="0" smtClean="0"/>
              <a:t>Коррекционная гимнастика для глаз</a:t>
            </a:r>
            <a:endParaRPr lang="ru-RU" sz="2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836712"/>
            <a:ext cx="3000396" cy="2857520"/>
          </a:xfrm>
        </p:spPr>
        <p:txBody>
          <a:bodyPr>
            <a:normAutofit fontScale="70000" lnSpcReduction="20000"/>
          </a:bodyPr>
          <a:lstStyle/>
          <a:p>
            <a:r>
              <a:rPr lang="ru-RU" sz="2600" b="0" dirty="0" smtClean="0">
                <a:latin typeface="Times New Roman" pitchFamily="18" charset="0"/>
                <a:cs typeface="Times New Roman" pitchFamily="18" charset="0"/>
              </a:rPr>
              <a:t>Мячик выше поднимите </a:t>
            </a:r>
          </a:p>
          <a:p>
            <a:r>
              <a:rPr lang="ru-RU" sz="2600" b="0" dirty="0" smtClean="0">
                <a:latin typeface="Times New Roman" pitchFamily="18" charset="0"/>
                <a:cs typeface="Times New Roman" pitchFamily="18" charset="0"/>
              </a:rPr>
              <a:t>И на мячик посмотрите.</a:t>
            </a:r>
          </a:p>
          <a:p>
            <a:r>
              <a:rPr lang="ru-RU" sz="2600" b="0" dirty="0" smtClean="0">
                <a:latin typeface="Times New Roman" pitchFamily="18" charset="0"/>
                <a:cs typeface="Times New Roman" pitchFamily="18" charset="0"/>
              </a:rPr>
              <a:t>Теперь руки опустили</a:t>
            </a:r>
          </a:p>
          <a:p>
            <a:r>
              <a:rPr lang="ru-RU" sz="2600" b="0" dirty="0" smtClean="0">
                <a:latin typeface="Times New Roman" pitchFamily="18" charset="0"/>
                <a:cs typeface="Times New Roman" pitchFamily="18" charset="0"/>
              </a:rPr>
              <a:t>Отдохнули: три-четыре.</a:t>
            </a:r>
          </a:p>
          <a:p>
            <a:r>
              <a:rPr lang="ru-RU" sz="2600" b="0" dirty="0" smtClean="0">
                <a:latin typeface="Times New Roman" pitchFamily="18" charset="0"/>
                <a:cs typeface="Times New Roman" pitchFamily="18" charset="0"/>
              </a:rPr>
              <a:t>Снова мячик поднимите</a:t>
            </a:r>
          </a:p>
          <a:p>
            <a:r>
              <a:rPr lang="ru-RU" sz="2600" b="0" dirty="0" smtClean="0">
                <a:latin typeface="Times New Roman" pitchFamily="18" charset="0"/>
                <a:cs typeface="Times New Roman" pitchFamily="18" charset="0"/>
              </a:rPr>
              <a:t>И, </a:t>
            </a:r>
            <a:r>
              <a:rPr lang="ru-RU" sz="2600" b="0" dirty="0" err="1" smtClean="0">
                <a:latin typeface="Times New Roman" pitchFamily="18" charset="0"/>
                <a:cs typeface="Times New Roman" pitchFamily="18" charset="0"/>
              </a:rPr>
              <a:t>прищурясь</a:t>
            </a:r>
            <a:r>
              <a:rPr lang="ru-RU" sz="2600" b="0" dirty="0" smtClean="0">
                <a:latin typeface="Times New Roman" pitchFamily="18" charset="0"/>
                <a:cs typeface="Times New Roman" pitchFamily="18" charset="0"/>
              </a:rPr>
              <a:t>, посмотрите.</a:t>
            </a:r>
          </a:p>
          <a:p>
            <a:r>
              <a:rPr lang="ru-RU" sz="2600" b="0" dirty="0" smtClean="0">
                <a:latin typeface="Times New Roman" pitchFamily="18" charset="0"/>
                <a:cs typeface="Times New Roman" pitchFamily="18" charset="0"/>
              </a:rPr>
              <a:t>Мы за мячиком следим.</a:t>
            </a:r>
          </a:p>
          <a:p>
            <a:r>
              <a:rPr lang="ru-RU" sz="2600" b="0" dirty="0" err="1" smtClean="0">
                <a:latin typeface="Times New Roman" pitchFamily="18" charset="0"/>
                <a:cs typeface="Times New Roman" pitchFamily="18" charset="0"/>
              </a:rPr>
              <a:t>Влево-вправо</a:t>
            </a:r>
            <a:r>
              <a:rPr lang="ru-RU" sz="2600" b="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600" b="0" dirty="0" err="1" smtClean="0">
                <a:latin typeface="Times New Roman" pitchFamily="18" charset="0"/>
                <a:cs typeface="Times New Roman" pitchFamily="18" charset="0"/>
              </a:rPr>
              <a:t>влево-вправо</a:t>
            </a:r>
            <a:endParaRPr lang="ru-RU" sz="2600" b="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600" b="0" dirty="0" smtClean="0">
                <a:latin typeface="Times New Roman" pitchFamily="18" charset="0"/>
                <a:cs typeface="Times New Roman" pitchFamily="18" charset="0"/>
              </a:rPr>
              <a:t>Веселей, ребята! Браво!</a:t>
            </a:r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220072" y="4149080"/>
            <a:ext cx="3429023" cy="2286016"/>
          </a:xfrm>
        </p:spPr>
        <p:txBody>
          <a:bodyPr>
            <a:normAutofit fontScale="25000" lnSpcReduction="20000"/>
          </a:bodyPr>
          <a:lstStyle/>
          <a:p>
            <a:r>
              <a:rPr lang="ru-RU" sz="7200" b="0" dirty="0" smtClean="0">
                <a:latin typeface="Times New Roman" pitchFamily="18" charset="0"/>
                <a:cs typeface="Times New Roman" pitchFamily="18" charset="0"/>
              </a:rPr>
              <a:t>Наши глазки не устали</a:t>
            </a:r>
          </a:p>
          <a:p>
            <a:r>
              <a:rPr lang="ru-RU" sz="7200" b="0" dirty="0" smtClean="0">
                <a:latin typeface="Times New Roman" pitchFamily="18" charset="0"/>
                <a:cs typeface="Times New Roman" pitchFamily="18" charset="0"/>
              </a:rPr>
              <a:t>И по кругу побежали.</a:t>
            </a:r>
          </a:p>
          <a:p>
            <a:r>
              <a:rPr lang="ru-RU" sz="7200" b="0" dirty="0" smtClean="0">
                <a:latin typeface="Times New Roman" pitchFamily="18" charset="0"/>
                <a:cs typeface="Times New Roman" pitchFamily="18" charset="0"/>
              </a:rPr>
              <a:t>Раз, два, три, четыре – </a:t>
            </a:r>
          </a:p>
          <a:p>
            <a:r>
              <a:rPr lang="ru-RU" sz="7200" b="0" dirty="0" smtClean="0">
                <a:latin typeface="Times New Roman" pitchFamily="18" charset="0"/>
                <a:cs typeface="Times New Roman" pitchFamily="18" charset="0"/>
              </a:rPr>
              <a:t>Делаем кружок пошире!</a:t>
            </a:r>
          </a:p>
          <a:p>
            <a:r>
              <a:rPr lang="ru-RU" sz="7200" b="0" dirty="0" smtClean="0">
                <a:latin typeface="Times New Roman" pitchFamily="18" charset="0"/>
                <a:cs typeface="Times New Roman" pitchFamily="18" charset="0"/>
              </a:rPr>
              <a:t>Глазки с мячиком играют, глазки мячик догоняют.</a:t>
            </a:r>
          </a:p>
          <a:p>
            <a:r>
              <a:rPr lang="ru-RU" sz="7200" b="0" dirty="0" smtClean="0">
                <a:latin typeface="Times New Roman" pitchFamily="18" charset="0"/>
                <a:cs typeface="Times New Roman" pitchFamily="18" charset="0"/>
              </a:rPr>
              <a:t>Мячик к носу поднесите</a:t>
            </a:r>
          </a:p>
          <a:p>
            <a:r>
              <a:rPr lang="ru-RU" sz="7200" b="0" dirty="0" smtClean="0">
                <a:latin typeface="Times New Roman" pitchFamily="18" charset="0"/>
                <a:cs typeface="Times New Roman" pitchFamily="18" charset="0"/>
              </a:rPr>
              <a:t>И на мячик посмотрите.</a:t>
            </a:r>
          </a:p>
          <a:p>
            <a:endParaRPr lang="ru-RU" dirty="0"/>
          </a:p>
        </p:txBody>
      </p:sp>
      <p:pic>
        <p:nvPicPr>
          <p:cNvPr id="7" name="Picture 2" descr="C:\Documents and Settings\Admin\Рабочий стол\логопедическая неделя\для презентации Маруси\2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77072"/>
            <a:ext cx="4167256" cy="2485727"/>
          </a:xfrm>
          <a:prstGeom prst="rect">
            <a:avLst/>
          </a:prstGeom>
          <a:noFill/>
        </p:spPr>
      </p:pic>
      <p:pic>
        <p:nvPicPr>
          <p:cNvPr id="8" name="Picture 4" descr="C:\Documents and Settings\Admin\Рабочий стол\логопедическая неделя\для презентации Маруси\05112014259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836712"/>
            <a:ext cx="4039985" cy="30299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3042" y="0"/>
            <a:ext cx="5486400" cy="566738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«Нарисуй фигуру»</a:t>
            </a:r>
            <a:endParaRPr lang="ru-RU" sz="28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Documents and Settings\Admin\Рабочий стол\логопедическая неделя\для презентации Маруси\33.pn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3114" r="13114"/>
          <a:stretch>
            <a:fillRect/>
          </a:stretch>
        </p:blipFill>
        <p:spPr bwMode="auto">
          <a:xfrm>
            <a:off x="1357290" y="1000107"/>
            <a:ext cx="6500858" cy="48756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3528392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sz="2400" dirty="0" smtClean="0"/>
              <a:t>Надувайся шарик больше!</a:t>
            </a:r>
            <a:br>
              <a:rPr lang="ru-RU" sz="2400" dirty="0" smtClean="0"/>
            </a:br>
            <a:r>
              <a:rPr lang="ru-RU" sz="2400" dirty="0" smtClean="0"/>
              <a:t>Щёчек ты не раздувай!</a:t>
            </a:r>
            <a:br>
              <a:rPr lang="ru-RU" sz="2400" dirty="0" smtClean="0"/>
            </a:br>
            <a:r>
              <a:rPr lang="ru-RU" sz="2400" dirty="0" smtClean="0"/>
              <a:t>Поиграй ты с нами дольше,</a:t>
            </a:r>
            <a:br>
              <a:rPr lang="ru-RU" sz="2400" dirty="0" smtClean="0"/>
            </a:br>
            <a:r>
              <a:rPr lang="ru-RU" sz="2400" dirty="0" smtClean="0"/>
              <a:t>Катись, прыгай и летай!</a:t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47106" name="Picture 2" descr="C:\Documents and Settings\Admin\Рабочий стол\логопедическая неделя\для презентации Маруси\декабрь 2011 01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788024" y="404664"/>
            <a:ext cx="4038600" cy="3028113"/>
          </a:xfrm>
          <a:prstGeom prst="rect">
            <a:avLst/>
          </a:prstGeom>
          <a:noFill/>
        </p:spPr>
      </p:pic>
      <p:pic>
        <p:nvPicPr>
          <p:cNvPr id="5" name="Содержимое 4" descr="пакеты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23528" y="3861048"/>
            <a:ext cx="5832648" cy="280985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1124744"/>
            <a:ext cx="4392488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sz="2900" dirty="0" smtClean="0"/>
              <a:t>-А вот интересно, ты знаешь какой-нибудь шарик, который будет легче ватного?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05112014262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404664"/>
            <a:ext cx="4038600" cy="3028950"/>
          </a:xfrm>
        </p:spPr>
      </p:pic>
      <p:pic>
        <p:nvPicPr>
          <p:cNvPr id="6" name="Содержимое 5" descr="пузыри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10594" t="4535"/>
          <a:stretch>
            <a:fillRect/>
          </a:stretch>
        </p:blipFill>
        <p:spPr>
          <a:xfrm>
            <a:off x="3779912" y="3501008"/>
            <a:ext cx="5098138" cy="320855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2600" b="0" dirty="0" smtClean="0"/>
              <a:t>- Я очень люблю показывать фокусы. А вы?</a:t>
            </a:r>
            <a:endParaRPr lang="ru-RU" sz="2600" b="0" dirty="0"/>
          </a:p>
        </p:txBody>
      </p:sp>
      <p:pic>
        <p:nvPicPr>
          <p:cNvPr id="6" name="Содержимое 5" descr="0511201426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44008" y="260648"/>
            <a:ext cx="4039985" cy="3029989"/>
          </a:xfrm>
        </p:spPr>
      </p:pic>
      <p:pic>
        <p:nvPicPr>
          <p:cNvPr id="5" name="Picture 3" descr="C:\Documents and Settings\Admin\Рабочий стол\логопедическая неделя\для презентации Маруси\декабрь 2011 022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 l="21869" r="20314"/>
          <a:stretch>
            <a:fillRect/>
          </a:stretch>
        </p:blipFill>
        <p:spPr bwMode="auto">
          <a:xfrm>
            <a:off x="179512" y="2132856"/>
            <a:ext cx="3489325" cy="4525963"/>
          </a:xfrm>
          <a:prstGeom prst="rect">
            <a:avLst/>
          </a:prstGeom>
          <a:noFill/>
        </p:spPr>
      </p:pic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4" cstate="print"/>
          <a:srcRect l="20780" r="5058"/>
          <a:stretch>
            <a:fillRect/>
          </a:stretch>
        </p:blipFill>
        <p:spPr bwMode="auto">
          <a:xfrm>
            <a:off x="4211960" y="3573016"/>
            <a:ext cx="4752528" cy="2998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1988840"/>
            <a:ext cx="7272808" cy="36933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«Использование разнообразных игровых форм взаимодействия с родителями в МБДОУ, не имеющем в своей структуре специализированных групп ».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60032" y="260648"/>
            <a:ext cx="38164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«Воспитывает все: люди, вещи, явления, но прежде всего и дольше всего – люди. Из них на первом месте – родители и педагоги».</a:t>
            </a:r>
          </a:p>
          <a:p>
            <a:r>
              <a:rPr lang="ru-RU" sz="2000" dirty="0" smtClean="0"/>
              <a:t>                                 А.С. Макаренко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600" dirty="0" smtClean="0"/>
              <a:t>Игра «</a:t>
            </a:r>
            <a:r>
              <a:rPr lang="ru-RU" sz="2600" dirty="0" err="1" smtClean="0"/>
              <a:t>Поп-корн</a:t>
            </a:r>
            <a:r>
              <a:rPr lang="ru-RU" sz="2600" dirty="0" smtClean="0"/>
              <a:t>»</a:t>
            </a:r>
            <a:endParaRPr lang="ru-RU" sz="2600" dirty="0"/>
          </a:p>
        </p:txBody>
      </p:sp>
      <p:pic>
        <p:nvPicPr>
          <p:cNvPr id="5" name="Содержимое 4" descr="05112014260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556792"/>
            <a:ext cx="4038600" cy="3028950"/>
          </a:xfrm>
        </p:spPr>
      </p:pic>
      <p:pic>
        <p:nvPicPr>
          <p:cNvPr id="6" name="Содержимое 5" descr="поп корн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4008" y="3501008"/>
            <a:ext cx="4038600" cy="2263674"/>
          </a:xfrm>
        </p:spPr>
      </p:pic>
      <p:sp>
        <p:nvSpPr>
          <p:cNvPr id="7" name="TextBox 6"/>
          <p:cNvSpPr txBox="1"/>
          <p:nvPr/>
        </p:nvSpPr>
        <p:spPr>
          <a:xfrm>
            <a:off x="4572000" y="1628800"/>
            <a:ext cx="4320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-Найди пластмассовому шарику домик такого же цвета.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908720"/>
            <a:ext cx="3610744" cy="1805062"/>
          </a:xfrm>
        </p:spPr>
        <p:txBody>
          <a:bodyPr>
            <a:normAutofit fontScale="90000"/>
          </a:bodyPr>
          <a:lstStyle/>
          <a:p>
            <a:pPr algn="l"/>
            <a:r>
              <a:rPr lang="ru-RU" sz="2600" dirty="0" smtClean="0"/>
              <a:t>Резиновые мячи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Чуть ударишь этот мячик –</a:t>
            </a:r>
            <a:br>
              <a:rPr lang="ru-RU" sz="2400" dirty="0" smtClean="0"/>
            </a:br>
            <a:r>
              <a:rPr lang="ru-RU" sz="2400" dirty="0" smtClean="0"/>
              <a:t>Начинает он скакать.</a:t>
            </a:r>
            <a:br>
              <a:rPr lang="ru-RU" sz="2400" dirty="0" smtClean="0"/>
            </a:br>
            <a:r>
              <a:rPr lang="ru-RU" sz="2400" dirty="0" smtClean="0"/>
              <a:t>Скачет, скачет, скачет, скачет</a:t>
            </a:r>
            <a:br>
              <a:rPr lang="ru-RU" sz="2400" dirty="0" smtClean="0"/>
            </a:br>
            <a:r>
              <a:rPr lang="ru-RU" sz="2400" dirty="0" smtClean="0"/>
              <a:t>И не может перестать.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05112014261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860032" y="116632"/>
            <a:ext cx="4038600" cy="3027576"/>
          </a:xfrm>
        </p:spPr>
      </p:pic>
      <p:pic>
        <p:nvPicPr>
          <p:cNvPr id="6" name="Содержимое 5" descr="мячи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51520" y="3429000"/>
            <a:ext cx="5706567" cy="320266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2800" dirty="0" smtClean="0"/>
              <a:t>Сегодня всё ликует</a:t>
            </a:r>
            <a:br>
              <a:rPr lang="ru-RU" sz="2800" dirty="0" smtClean="0"/>
            </a:br>
            <a:r>
              <a:rPr lang="ru-RU" sz="2800" dirty="0" smtClean="0"/>
              <a:t>В руках у детворы.</a:t>
            </a:r>
            <a:br>
              <a:rPr lang="ru-RU" sz="2800" dirty="0" smtClean="0"/>
            </a:br>
            <a:r>
              <a:rPr lang="ru-RU" sz="2800" dirty="0" smtClean="0"/>
              <a:t>От радости танцуют</a:t>
            </a:r>
            <a:br>
              <a:rPr lang="ru-RU" sz="2800" dirty="0" smtClean="0"/>
            </a:br>
            <a:r>
              <a:rPr lang="ru-RU" sz="2800" dirty="0" smtClean="0"/>
              <a:t>Воздушные …… (шары)</a:t>
            </a:r>
            <a:endParaRPr lang="ru-RU" sz="2800" dirty="0"/>
          </a:p>
        </p:txBody>
      </p:sp>
      <p:pic>
        <p:nvPicPr>
          <p:cNvPr id="48130" name="Picture 2" descr="C:\Documents and Settings\Admin\Рабочий стол\логопедическая неделя\для презентации Маруси\декабрь 2011 03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860032" y="332656"/>
            <a:ext cx="4038600" cy="3028950"/>
          </a:xfrm>
          <a:prstGeom prst="rect">
            <a:avLst/>
          </a:prstGeom>
          <a:noFill/>
        </p:spPr>
      </p:pic>
      <p:pic>
        <p:nvPicPr>
          <p:cNvPr id="5" name="Содержимое 4" descr="шары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23528" y="2852936"/>
            <a:ext cx="4392736" cy="346492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07733" y="500042"/>
            <a:ext cx="6946069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Интерактивная</a:t>
            </a:r>
          </a:p>
          <a:p>
            <a:pPr algn="ctr"/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логопедическая сказка:</a:t>
            </a:r>
          </a:p>
          <a:p>
            <a:pPr algn="ctr"/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«Спасем Колобка»</a:t>
            </a:r>
          </a:p>
          <a:p>
            <a:pPr algn="ctr"/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(средний возраст)</a:t>
            </a:r>
            <a:endParaRPr lang="ru-RU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1538" y="3929066"/>
            <a:ext cx="6715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По мотивам русской народной сказки «Колобок».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0"/>
            <a:ext cx="7929618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sz="2400" dirty="0" smtClean="0"/>
              <a:t>Цель.</a:t>
            </a:r>
          </a:p>
          <a:p>
            <a:r>
              <a:rPr lang="ru-RU" sz="2000" dirty="0" smtClean="0"/>
              <a:t>    Развитие свободного общения со взрослыми и детьми, овладение конструктивными способами и средствами взаимодействия с окружающим</a:t>
            </a:r>
            <a:r>
              <a:rPr lang="ru-RU" sz="2400" dirty="0" smtClean="0"/>
              <a:t>.</a:t>
            </a:r>
          </a:p>
          <a:p>
            <a:r>
              <a:rPr lang="ru-RU" sz="2400" dirty="0" smtClean="0"/>
              <a:t>Задачи.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 smtClean="0"/>
              <a:t>Обогащение словаря.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 smtClean="0"/>
              <a:t>Активизация движений артикуляционного аппарата.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 smtClean="0"/>
              <a:t>Совершенствование грамматического строя речи.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 smtClean="0"/>
              <a:t>Развитие фонетической стороны.</a:t>
            </a:r>
          </a:p>
          <a:p>
            <a:pPr marL="342900" indent="-342900"/>
            <a:r>
              <a:rPr lang="ru-RU" sz="2000" dirty="0" smtClean="0"/>
              <a:t>5.   Работа над просодической стороной речи.</a:t>
            </a:r>
          </a:p>
          <a:p>
            <a:pPr marL="457200" indent="-457200">
              <a:buAutoNum type="arabicPeriod" startAt="6"/>
            </a:pPr>
            <a:r>
              <a:rPr lang="ru-RU" sz="2000" dirty="0" smtClean="0"/>
              <a:t>Развитие связной речи и речевого общения (развивать умения вслушиваться в обращенную речь, понимать ее содержание, умение «</a:t>
            </a:r>
            <a:r>
              <a:rPr lang="ru-RU" sz="2000" dirty="0" err="1" smtClean="0"/>
              <a:t>оречевлять</a:t>
            </a:r>
            <a:r>
              <a:rPr lang="ru-RU" sz="2000" dirty="0" smtClean="0"/>
              <a:t>» игровую ситуацию; развивать умение поддерживать беседу, задавать вопросы и отвечать на них, выслушивать друг друга до конца, развивать навыки пересказа знакомой сказки).</a:t>
            </a:r>
          </a:p>
          <a:p>
            <a:pPr marL="457200" indent="-457200">
              <a:buAutoNum type="arabicPeriod" startAt="6"/>
            </a:pPr>
            <a:r>
              <a:rPr lang="ru-RU" sz="2000" dirty="0" smtClean="0"/>
              <a:t>Развитие мелкой и общей моторики.</a:t>
            </a:r>
          </a:p>
          <a:p>
            <a:pPr marL="457200" indent="-457200">
              <a:buAutoNum type="arabicPeriod" startAt="6"/>
            </a:pPr>
            <a:r>
              <a:rPr lang="ru-RU" sz="2000" dirty="0" smtClean="0"/>
              <a:t>Формирование игровой и театральной деятельности.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1" descr="75660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6988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Бабк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80528" y="908720"/>
            <a:ext cx="2700588" cy="4221088"/>
          </a:xfrm>
          <a:prstGeom prst="rect">
            <a:avLst/>
          </a:prstGeom>
        </p:spPr>
      </p:pic>
      <p:pic>
        <p:nvPicPr>
          <p:cNvPr id="7" name="Рисунок 6" descr="Дед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912" y="980728"/>
            <a:ext cx="3457835" cy="4653136"/>
          </a:xfrm>
          <a:prstGeom prst="rect">
            <a:avLst/>
          </a:prstGeom>
        </p:spPr>
      </p:pic>
      <p:pic>
        <p:nvPicPr>
          <p:cNvPr id="8" name="Рисунок 7" descr="0_9f7ef_d54a1c08_X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19672" y="4005064"/>
            <a:ext cx="1603245" cy="1202434"/>
          </a:xfrm>
          <a:prstGeom prst="rect">
            <a:avLst/>
          </a:prstGeom>
        </p:spPr>
      </p:pic>
      <p:pic>
        <p:nvPicPr>
          <p:cNvPr id="9" name="Рисунок 8" descr="6680178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93352" y="4221088"/>
            <a:ext cx="2782146" cy="26369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836712"/>
            <a:ext cx="7358114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Семейный праздник</a:t>
            </a:r>
          </a:p>
          <a:p>
            <a:pPr algn="ctr"/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“</a:t>
            </a:r>
            <a:r>
              <a:rPr lang="ru-RU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Говорилки</a:t>
            </a:r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в гостях</a:t>
            </a:r>
          </a:p>
          <a:p>
            <a:pPr algn="ctr"/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 </a:t>
            </a:r>
            <a:r>
              <a:rPr lang="ru-RU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Ухти-Тухти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”</a:t>
            </a:r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</a:t>
            </a:r>
          </a:p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(старший возраст)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285728"/>
            <a:ext cx="814393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dirty="0" smtClean="0"/>
          </a:p>
          <a:p>
            <a:pPr algn="just"/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Цель. 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Привлечение родителей к активному участию в    </a:t>
            </a:r>
          </a:p>
          <a:p>
            <a:pPr algn="just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             коррекционном процессе по преодолению речевого  </a:t>
            </a:r>
          </a:p>
          <a:p>
            <a:pPr algn="just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             дефекта у ребенка.</a:t>
            </a:r>
          </a:p>
          <a:p>
            <a:pPr algn="just"/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Задачи.</a:t>
            </a:r>
          </a:p>
          <a:p>
            <a:pPr marL="800100" lvl="1" indent="-342900" algn="just">
              <a:buFont typeface="+mj-lt"/>
              <a:buAutoNum type="arabicPeriod"/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 Повысить интерес родителей к логопедической работе  в МБДОУ.</a:t>
            </a:r>
          </a:p>
          <a:p>
            <a:pPr marL="800100" lvl="1" indent="-342900" algn="just">
              <a:buFont typeface="+mj-lt"/>
              <a:buAutoNum type="arabicPeriod"/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Воспитывать  у детей – логопатов уверенность в себе, умение держаться перед аудиторией.</a:t>
            </a:r>
          </a:p>
          <a:p>
            <a:pPr marL="800100" lvl="1" indent="-342900" algn="just">
              <a:buFont typeface="+mj-lt"/>
              <a:buAutoNum type="arabicPeriod"/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Развивать артикуляционную моторику, дикцию, фантазию детей.</a:t>
            </a:r>
          </a:p>
          <a:p>
            <a:pPr marL="800100" lvl="1" indent="-342900" algn="just">
              <a:buFont typeface="+mj-lt"/>
              <a:buAutoNum type="arabicPeriod"/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Продолжать формирование фонематического слуха.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etskie-pesenki-Pesenka-starushki-Uhti-Tuhti(muzogig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8460432" y="5805264"/>
            <a:ext cx="304800" cy="304800"/>
          </a:xfrm>
          <a:prstGeom prst="rect">
            <a:avLst/>
          </a:prstGeom>
        </p:spPr>
      </p:pic>
      <p:pic>
        <p:nvPicPr>
          <p:cNvPr id="2" name="Picture 2" descr="http://diafilmy.su/uploads/posts/2011-10/1318182849_p_002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7120"/>
          <a:stretch/>
        </p:blipFill>
        <p:spPr bwMode="auto">
          <a:xfrm>
            <a:off x="0" y="332656"/>
            <a:ext cx="9144000" cy="61206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-110836"/>
            <a:ext cx="9638866" cy="6968836"/>
            <a:chOff x="0" y="-110836"/>
            <a:chExt cx="9638866" cy="6968836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2" cstate="print"/>
            <a:srcRect l="32617" t="-1487" r="-1433" b="1487"/>
            <a:stretch/>
          </p:blipFill>
          <p:spPr>
            <a:xfrm>
              <a:off x="2987824" y="-110836"/>
              <a:ext cx="6651042" cy="6968836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3" cstate="print">
              <a:lum bright="10000" contrast="20000"/>
            </a:blip>
            <a:srcRect r="36374"/>
            <a:stretch/>
          </p:blipFill>
          <p:spPr>
            <a:xfrm>
              <a:off x="0" y="0"/>
              <a:ext cx="6122797" cy="68580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accent4">
                    <a:lumMod val="50000"/>
                  </a:schemeClr>
                </a:solidFill>
              </a:rPr>
              <a:t>Традиционные формы работы с родителями</a:t>
            </a:r>
            <a:endParaRPr lang="ru-RU" sz="36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29196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1. Выступления на установочных родительских собраниях.</a:t>
            </a:r>
          </a:p>
          <a:p>
            <a:pPr>
              <a:buNone/>
            </a:pP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2. Индивидуальные консультации.</a:t>
            </a:r>
          </a:p>
          <a:p>
            <a:pPr>
              <a:buNone/>
            </a:pP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3. Выступления на родительских собраниях в группе по запросу родителей.</a:t>
            </a:r>
          </a:p>
          <a:p>
            <a:pPr>
              <a:buNone/>
            </a:pP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4. Участие в ПМПК, РПМПК, ГПМПК.</a:t>
            </a:r>
          </a:p>
          <a:p>
            <a:pPr>
              <a:buNone/>
            </a:pP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5. Изготовление буклетов, методических рекомендаций.</a:t>
            </a:r>
          </a:p>
          <a:p>
            <a:pPr>
              <a:buNone/>
            </a:pP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6. Совместное изготовление дидактического материала.</a:t>
            </a:r>
          </a:p>
          <a:p>
            <a:pPr>
              <a:buNone/>
            </a:pP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7. Анкетирование родителей (по запросу).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28808" y="571480"/>
            <a:ext cx="6977359" cy="261610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Логопедический </a:t>
            </a:r>
            <a:r>
              <a:rPr lang="ru-RU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квест</a:t>
            </a:r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– </a:t>
            </a:r>
          </a:p>
          <a:p>
            <a:pPr algn="ctr"/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«Путешествие в страну </a:t>
            </a:r>
          </a:p>
          <a:p>
            <a:pPr algn="ctr"/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Азбуку».</a:t>
            </a:r>
          </a:p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(подготовительные группы)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285728"/>
            <a:ext cx="8072494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/>
              <a:t>Цель. </a:t>
            </a:r>
          </a:p>
          <a:p>
            <a:r>
              <a:rPr lang="ru-RU" sz="2600" dirty="0" smtClean="0"/>
              <a:t>    Закрепление и систематизация навыков, полученных на логопедических занятиях.</a:t>
            </a:r>
          </a:p>
          <a:p>
            <a:r>
              <a:rPr lang="ru-RU" sz="2600" dirty="0" smtClean="0"/>
              <a:t>Задачи.</a:t>
            </a:r>
          </a:p>
          <a:p>
            <a:r>
              <a:rPr lang="ru-RU" sz="2600" dirty="0" smtClean="0"/>
              <a:t>1. Закрепить умение дифференцировать согласные звуки.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ru-RU" sz="2600" dirty="0" smtClean="0"/>
              <a:t>Закрепить умение образовывать имена </a:t>
            </a:r>
            <a:r>
              <a:rPr lang="ru-RU" sz="2600" dirty="0" err="1" smtClean="0"/>
              <a:t>сущ-е</a:t>
            </a:r>
            <a:r>
              <a:rPr lang="ru-RU" sz="2600" dirty="0" smtClean="0"/>
              <a:t> в ед.ч и мн.ч.</a:t>
            </a:r>
          </a:p>
          <a:p>
            <a:pPr marL="342900" indent="-342900">
              <a:buAutoNum type="arabicPeriod" startAt="2"/>
            </a:pPr>
            <a:r>
              <a:rPr lang="ru-RU" sz="2600" dirty="0" smtClean="0"/>
              <a:t>Закреплять умения придумывать слова с заданным звуком .</a:t>
            </a:r>
          </a:p>
          <a:p>
            <a:pPr marL="342900" indent="-342900">
              <a:buAutoNum type="arabicPeriod" startAt="2"/>
            </a:pPr>
            <a:r>
              <a:rPr lang="ru-RU" sz="2600" dirty="0" smtClean="0"/>
              <a:t>Развитие мелкой и общей моторики.</a:t>
            </a:r>
          </a:p>
          <a:p>
            <a:pPr marL="342900" indent="-342900">
              <a:buAutoNum type="arabicPeriod" startAt="2"/>
            </a:pPr>
            <a:r>
              <a:rPr lang="ru-RU" sz="2600" dirty="0" smtClean="0"/>
              <a:t>Развивать координацию движений совместно со звуковым сопровождением.</a:t>
            </a:r>
          </a:p>
          <a:p>
            <a:r>
              <a:rPr lang="ru-RU" dirty="0" smtClean="0"/>
              <a:t> 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Безымянный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4097" name="Picture 1" descr="D:\0_84289_d7d1997f_S 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715272" y="3500438"/>
            <a:ext cx="1181100" cy="1428750"/>
          </a:xfrm>
          <a:prstGeom prst="rect">
            <a:avLst/>
          </a:prstGeom>
          <a:noFill/>
        </p:spPr>
      </p:pic>
      <p:sp>
        <p:nvSpPr>
          <p:cNvPr id="5" name="Выноска-облако 4"/>
          <p:cNvSpPr/>
          <p:nvPr/>
        </p:nvSpPr>
        <p:spPr>
          <a:xfrm>
            <a:off x="5500694" y="3000372"/>
            <a:ext cx="2357454" cy="1255590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rgbClr val="FF0000"/>
                </a:solidFill>
              </a:rPr>
              <a:t>Найди волшебную комнату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72 0.00046 C -0.06232 -0.00486 -0.0651 -0.00995 -0.0677 -0.01504 C -0.06892 -0.01758 -0.07135 -0.02267 -0.07135 -0.02244 C -0.06996 -0.04442 -0.06944 -0.06801 -0.05382 -0.08027 C -0.05069 -0.09253 -0.04531 -0.09531 -0.03628 -0.09831 C -0.02795 -0.10618 -0.0217 -0.10687 -0.01232 -0.11104 C -0.00833 -0.11844 0.0033 -0.14828 0.00695 -0.15568 C 0.0092 -0.17164 0.01389 -0.19061 0.01302 -0.20657 C 0.01216 -0.22253 0.00521 -0.23826 0.00122 -0.25191 C 0.00122 -0.25584 -0.01805 -0.27504 -0.01059 -0.28915 C -0.00781 -0.29471 -0.02343 -0.3028 -0.02066 -0.30835 C -0.01909 -0.31344 -0.02205 -0.31923 -0.02066 -0.32431 C -0.01996 -0.32686 -0.04409 -0.34213 -0.04409 -0.34166 C -0.04635 -0.36156 -0.07378 -0.36688 -0.0776 -0.37682 " pathEditMode="relative" rAng="0" ptsTypes="fffffffaffffff">
                                      <p:cBhvr>
                                        <p:cTn id="14" dur="20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" y="-1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142844" y="1428736"/>
            <a:ext cx="3929090" cy="335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63600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636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Словарь  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Много с буквами хлопот.                                           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636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Уж такой они народ…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636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Но, когда с умом, толково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636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Их построить в чёткий ряд, -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636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Превратятся буквы в слово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636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И с тобой заговорят!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636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Дружит с берегом река,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636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Дружат с небом облака,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636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Кофе дружит с молоком,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636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А повидло – с пирогом.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076" name="Picture 4" descr="C:\Мои рисунки\14.Занятие с логопедами 26.04\апрель 2012 002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 l="31429" t="4733" r="8571" b="6597"/>
          <a:stretch>
            <a:fillRect/>
          </a:stretch>
        </p:blipFill>
        <p:spPr bwMode="auto">
          <a:xfrm>
            <a:off x="4214810" y="317478"/>
            <a:ext cx="4572032" cy="55880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Мои рисунки\14.Занятие с логопедами 26.04\апрель 2012 002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428596" y="0"/>
            <a:ext cx="8429684" cy="6143644"/>
          </a:xfrm>
          <a:prstGeom prst="rect">
            <a:avLst/>
          </a:prstGeom>
          <a:noFill/>
        </p:spPr>
      </p:pic>
      <p:pic>
        <p:nvPicPr>
          <p:cNvPr id="2049" name="Picture 1" descr="C:\Documents and Settings\Admin\Рабочий стол\логопедическая неделя\Квест\IMG_08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0"/>
            <a:ext cx="8239221" cy="6178787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71604" y="6211669"/>
            <a:ext cx="51961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Игры: «Собери букву», «Раздели слова на слоги»,</a:t>
            </a:r>
          </a:p>
          <a:p>
            <a:pPr algn="ctr"/>
            <a:r>
              <a:rPr lang="ru-RU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«Найди место звуку [Ш] и [С]».</a:t>
            </a:r>
            <a:endParaRPr lang="ru-RU" dirty="0"/>
          </a:p>
        </p:txBody>
      </p:sp>
      <p:pic>
        <p:nvPicPr>
          <p:cNvPr id="2050" name="Picture 2" descr="C:\Documents and Settings\Admin\Рабочий стол\логопедическая неделя\Квест\IMG_08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0"/>
            <a:ext cx="8191690" cy="6143142"/>
          </a:xfrm>
          <a:prstGeom prst="rect">
            <a:avLst/>
          </a:prstGeom>
          <a:noFill/>
        </p:spPr>
      </p:pic>
      <p:pic>
        <p:nvPicPr>
          <p:cNvPr id="2052" name="Picture 4" descr="C:\Documents and Settings\Admin\Рабочий стол\логопедическая неделя\Квест\IMG_0888.jpg"/>
          <p:cNvPicPr>
            <a:picLocks noChangeAspect="1" noChangeArrowheads="1"/>
          </p:cNvPicPr>
          <p:nvPr/>
        </p:nvPicPr>
        <p:blipFill>
          <a:blip r:embed="rId5" cstate="print">
            <a:lum/>
          </a:blip>
          <a:srcRect/>
          <a:stretch>
            <a:fillRect/>
          </a:stretch>
        </p:blipFill>
        <p:spPr bwMode="auto">
          <a:xfrm>
            <a:off x="428596" y="0"/>
            <a:ext cx="8501122" cy="61436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езымянный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29698" name="Picture 2" descr="D:\0_84289_d7d1997f_S 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15206" y="928670"/>
            <a:ext cx="1181100" cy="1428750"/>
          </a:xfrm>
          <a:prstGeom prst="rect">
            <a:avLst/>
          </a:prstGeom>
          <a:noFill/>
        </p:spPr>
      </p:pic>
      <p:sp>
        <p:nvSpPr>
          <p:cNvPr id="5" name="Овальная выноска 4"/>
          <p:cNvSpPr/>
          <p:nvPr/>
        </p:nvSpPr>
        <p:spPr>
          <a:xfrm flipH="1">
            <a:off x="3857620" y="0"/>
            <a:ext cx="2486036" cy="1285860"/>
          </a:xfrm>
          <a:prstGeom prst="wedgeEllipseCallout">
            <a:avLst>
              <a:gd name="adj1" fmla="val -59525"/>
              <a:gd name="adj2" fmla="val 36641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rgbClr val="FF0000"/>
                </a:solidFill>
              </a:rPr>
              <a:t>Найдите комнату, в </a:t>
            </a:r>
            <a:r>
              <a:rPr lang="ru-RU" dirty="0" err="1" smtClean="0">
                <a:solidFill>
                  <a:srgbClr val="FF0000"/>
                </a:solidFill>
              </a:rPr>
              <a:t>кото-рой</a:t>
            </a:r>
            <a:r>
              <a:rPr lang="ru-RU" dirty="0" smtClean="0">
                <a:solidFill>
                  <a:srgbClr val="FF0000"/>
                </a:solidFill>
              </a:rPr>
              <a:t> танцуют и поют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60305E-6 C -0.01649 -0.00139 -0.0224 -0.00093 -0.03524 -0.01134 C -0.03941 -0.01481 -0.04306 -0.02013 -0.04688 -0.02406 C -0.04931 -0.02637 -0.05486 -0.03054 -0.05486 -0.0303 C -0.05851 -0.03701 -0.0625 -0.04395 -0.06788 -0.04812 C -0.06875 -0.04974 -0.06927 -0.05159 -0.07049 -0.05297 C -0.07153 -0.05436 -0.07326 -0.05482 -0.07448 -0.05621 C -0.07934 -0.06315 -0.0816 -0.07356 -0.08767 -0.07865 C -0.08906 -0.08536 -0.09115 -0.09207 -0.09392 -0.09808 C -0.09618 -0.10317 -0.10035 -0.10687 -0.10191 -0.11242 C -0.10347 -0.11774 -0.10851 -0.12677 -0.10851 -0.12653 C -0.11285 -0.14273 -0.12309 -0.15105 -0.13438 -0.15892 C -0.13854 -0.16169 -0.14236 -0.1654 -0.14636 -0.16863 C -0.14861 -0.17049 -0.15399 -0.17187 -0.15399 -0.17164 C -0.16806 -0.17049 -0.17882 -0.16748 -0.19201 -0.16216 C -0.19688 -0.16008 -0.19879 -0.15152 -0.20365 -0.14943 C -0.20799 -0.14758 -0.21129 -0.14481 -0.21563 -0.14296 C -0.27951 -0.14527 -0.24271 -0.13972 -0.26632 -0.14943 C -0.26736 -0.15105 -0.26771 -0.15314 -0.26892 -0.15406 C -0.26997 -0.15476 -0.28264 -0.16123 -0.28455 -0.16216 C -0.33646 -0.161 -0.34913 -0.16401 -0.38663 -0.15244 C -0.40017 -0.1529 -0.41354 -0.15314 -0.42708 -0.15406 C -0.43108 -0.15429 -0.43663 -0.16054 -0.43872 -0.16216 C -0.44097 -0.16401 -0.4467 -0.1654 -0.4467 -0.16516 C -0.45781 -0.16424 -0.46059 -0.16516 -0.46875 -0.16216 C -0.47153 -0.16123 -0.47674 -0.15892 -0.47674 -0.15869 C -0.4816 -0.1529 -0.48924 -0.14111 -0.49636 -0.1381 C -0.50156 -0.13602 -0.50677 -0.13602 -0.5092 -0.13 " pathEditMode="relative" rAng="0" ptsTypes="fffffffffffffffffffffffffffA">
                                      <p:cBhvr>
                                        <p:cTn id="16" dur="2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" y="-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Мои рисунки\14.Занятие с логопедами 26.04\апрель 2012 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0"/>
            <a:ext cx="8072494" cy="6054857"/>
          </a:xfrm>
          <a:prstGeom prst="rect">
            <a:avLst/>
          </a:prstGeom>
          <a:noFill/>
        </p:spPr>
      </p:pic>
      <p:pic>
        <p:nvPicPr>
          <p:cNvPr id="1026" name="Picture 2" descr="C:\Мои рисунки\14.Занятие с логопедами 26.04\апрель 2012 007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t="12534" r="21368" b="3141"/>
          <a:stretch>
            <a:fillRect/>
          </a:stretch>
        </p:blipFill>
        <p:spPr bwMode="auto">
          <a:xfrm>
            <a:off x="714349" y="0"/>
            <a:ext cx="7746128" cy="600076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071538" y="6215082"/>
            <a:ext cx="6429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Игры: «Найди звук», «Собери слово», «Один – много», «Скажи наоборот», мимические упражнения.</a:t>
            </a:r>
            <a:endParaRPr lang="ru-RU" b="1" dirty="0"/>
          </a:p>
        </p:txBody>
      </p:sp>
      <p:pic>
        <p:nvPicPr>
          <p:cNvPr id="1027" name="Picture 3" descr="C:\Documents and Settings\Admin\Рабочий стол\логопедическая неделя\Квест\IMG_08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808" y="0"/>
            <a:ext cx="8001838" cy="6000768"/>
          </a:xfrm>
          <a:prstGeom prst="rect">
            <a:avLst/>
          </a:prstGeom>
          <a:noFill/>
        </p:spPr>
      </p:pic>
      <p:pic>
        <p:nvPicPr>
          <p:cNvPr id="1028" name="Picture 4" descr="C:\Мои рисунки\14.Занятие с логопедами 26.04\апрель 2012 0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2992" y="0"/>
            <a:ext cx="8000381" cy="6000768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езымянный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0722" name="Picture 2" descr="D:\0_84289_d7d1997f_S 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285728"/>
            <a:ext cx="1181100" cy="1428750"/>
          </a:xfrm>
          <a:prstGeom prst="rect">
            <a:avLst/>
          </a:prstGeom>
          <a:noFill/>
        </p:spPr>
      </p:pic>
      <p:sp>
        <p:nvSpPr>
          <p:cNvPr id="4" name="Выноска-облако 3"/>
          <p:cNvSpPr/>
          <p:nvPr/>
        </p:nvSpPr>
        <p:spPr>
          <a:xfrm>
            <a:off x="2857488" y="0"/>
            <a:ext cx="2286016" cy="1142984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FF0000"/>
                </a:solidFill>
              </a:rPr>
              <a:t>Вам предстоит найти комнату, где занимаются спортом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9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2.48207E-6 C -0.03264 0.00093 -0.05851 0.00209 -0.08906 0.00625 C -0.09774 0.01203 -0.1066 0.01758 -0.11562 0.02244 C -0.1191 0.02429 -0.12274 0.02568 -0.12639 0.0273 C -0.1276 0.02776 -0.13003 0.02892 -0.13003 0.02892 C -0.12865 0.04372 -0.12691 0.06015 -0.11684 0.06894 C -0.10851 0.08582 -0.12187 0.06061 -0.10955 0.07703 C -0.10347 0.08513 -0.11406 0.07981 -0.10469 0.08328 C -0.10035 0.0923 -0.1 0.09461 -0.09288 0.09785 C -0.08837 0.10364 -0.08299 0.10803 -0.07708 0.11058 C -0.07465 0.1115 -0.06996 0.11381 -0.06996 0.11381 C -0.06615 0.11867 -0.06528 0.1226 -0.06267 0.12839 C -0.06302 0.13371 -0.0618 0.13972 -0.06389 0.14435 C -0.06476 0.14666 -0.06771 0.14551 -0.06996 0.14597 C -0.07934 0.14828 -0.0743 0.14643 -0.08073 0.14921 C -0.0868 0.15753 -0.09149 0.16679 -0.09757 0.17488 C -0.09896 0.18067 -0.09983 0.18668 -0.10121 0.19246 C -0.10208 0.1957 -0.10365 0.20218 -0.10365 0.20218 C -0.10451 0.21675 -0.10434 0.23549 -0.10955 0.24867 C -0.11042 0.25399 -0.11128 0.26302 -0.11319 0.26811 C -0.12257 0.29286 -0.14288 0.29748 -0.16146 0.30003 C -0.17361 0.30419 -0.18559 0.30165 -0.19757 0.30812 C -0.20382 0.31136 -0.20903 0.31807 -0.21562 0.31946 C -0.22448 0.32154 -0.22049 0.32015 -0.2276 0.3227 C -0.2368 0.33033 -0.24774 0.32455 -0.25781 0.32894 C -0.26285 0.33866 -0.26823 0.34814 -0.27101 0.35948 C -0.26962 0.38053 -0.27118 0.37151 -0.26736 0.38677 C -0.26684 0.38885 -0.26476 0.38978 -0.26371 0.39163 C -0.26059 0.39695 -0.25885 0.4025 -0.25538 0.40759 C -0.25121 0.41384 -0.24878 0.42286 -0.24444 0.42864 C -0.24097 0.43327 -0.23715 0.43674 -0.23368 0.44136 C -0.23038 0.45478 -0.2309 0.45594 -0.2217 0.45594 " pathEditMode="relative" ptsTypes="fffffffffffffffffffffffffffffffA">
                                      <p:cBhvr>
                                        <p:cTn id="16" dur="2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Documents and Settings\Admin\Рабочий стол\логопедическая неделя\Квест\IMG_08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0"/>
            <a:ext cx="8001056" cy="600018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5934670"/>
            <a:ext cx="89297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Упражнения для развития статической координации движений общей моторики; на координацию движений и речи, дыхательная и пальчиковая гимнастики</a:t>
            </a:r>
            <a:r>
              <a:rPr lang="ru-RU" b="1" smtClean="0"/>
              <a:t>, эстафета - </a:t>
            </a:r>
            <a:r>
              <a:rPr lang="ru-RU" b="1" dirty="0" smtClean="0"/>
              <a:t>«Найди звук в слове»(развитие </a:t>
            </a:r>
            <a:r>
              <a:rPr lang="ru-RU" b="1" smtClean="0"/>
              <a:t>фонематического восприятия).</a:t>
            </a:r>
            <a:endParaRPr lang="ru-RU" b="1" dirty="0"/>
          </a:p>
        </p:txBody>
      </p:sp>
      <p:pic>
        <p:nvPicPr>
          <p:cNvPr id="31747" name="Picture 3" descr="C:\Documents and Settings\Admin\Рабочий стол\логопедическая неделя\Квест\IMG_08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-1"/>
            <a:ext cx="8072494" cy="6053755"/>
          </a:xfrm>
          <a:prstGeom prst="rect">
            <a:avLst/>
          </a:prstGeom>
          <a:noFill/>
        </p:spPr>
      </p:pic>
      <p:pic>
        <p:nvPicPr>
          <p:cNvPr id="31748" name="Picture 4" descr="C:\Documents and Settings\Admin\Рабочий стол\логопедическая неделя\Квест\IMG_08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0"/>
            <a:ext cx="8134510" cy="6000768"/>
          </a:xfrm>
          <a:prstGeom prst="rect">
            <a:avLst/>
          </a:prstGeom>
          <a:noFill/>
        </p:spPr>
      </p:pic>
      <p:pic>
        <p:nvPicPr>
          <p:cNvPr id="31749" name="Picture 5" descr="C:\Documents and Settings\Admin\Рабочий стол\логопедическая неделя\Квест\IMG_088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7" y="0"/>
            <a:ext cx="8287560" cy="6000768"/>
          </a:xfrm>
          <a:prstGeom prst="rect">
            <a:avLst/>
          </a:prstGeom>
          <a:noFill/>
        </p:spPr>
      </p:pic>
      <p:pic>
        <p:nvPicPr>
          <p:cNvPr id="31750" name="Picture 6" descr="C:\Documents and Settings\Admin\Рабочий стол\логопедическая неделя\Квест\IMG_088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0"/>
            <a:ext cx="8274072" cy="60722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езымянный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2770" name="Picture 2" descr="D:\0_84289_d7d1997f_S 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14348" y="3429000"/>
            <a:ext cx="1181100" cy="1428750"/>
          </a:xfrm>
          <a:prstGeom prst="rect">
            <a:avLst/>
          </a:prstGeom>
          <a:noFill/>
        </p:spPr>
      </p:pic>
      <p:sp>
        <p:nvSpPr>
          <p:cNvPr id="4" name="Скругленная прямоугольная выноска 3"/>
          <p:cNvSpPr/>
          <p:nvPr/>
        </p:nvSpPr>
        <p:spPr>
          <a:xfrm>
            <a:off x="2714612" y="4500570"/>
            <a:ext cx="1785950" cy="1041276"/>
          </a:xfrm>
          <a:prstGeom prst="wedgeRoundRectCallout">
            <a:avLst>
              <a:gd name="adj1" fmla="val -44844"/>
              <a:gd name="adj2" fmla="val 72105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Ура! Возвращаемся домой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200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1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23456E-6 C 0.02673 0.00092 0.05243 -0.00047 0.07829 0.00809 C 0.08316 0.01457 0.09097 0.02012 0.09392 0.02891 C 0.10277 0.05528 0.1059 0.08373 0.10954 0.11242 C 0.11041 0.11982 0.11857 0.12722 0.1217 0.13324 C 0.12465 0.1448 0.12048 0.13069 0.12638 0.14295 C 0.12708 0.14434 0.12691 0.14642 0.1276 0.14781 C 0.12847 0.14966 0.1302 0.15082 0.13125 0.15267 C 0.13888 0.16539 0.13281 0.15914 0.13975 0.16539 C 0.14132 0.17187 0.14322 0.17464 0.14809 0.17672 C 0.15486 0.18575 0.16423 0.18644 0.17343 0.18783 C 0.18038 0.19014 0.18697 0.19361 0.19392 0.19592 C 0.20781 0.20842 0.22725 0.20749 0.24322 0.20888 C 0.25729 0.20842 0.27135 0.20818 0.28541 0.20726 C 0.28715 0.20726 0.28888 0.20703 0.29027 0.20564 C 0.29236 0.20333 0.29184 0.19824 0.29392 0.19592 C 0.30104 0.1876 0.31007 0.18413 0.31684 0.17511 C 0.31753 0.14873 0.31284 0.13324 0.32291 0.11566 C 0.32725 0.10802 0.32725 0.10247 0.33368 0.09969 C 0.33854 0.09322 0.34357 0.08929 0.3493 0.08512 C 0.35191 0.08327 0.35659 0.07864 0.35659 0.07864 C 0.36302 0.07911 0.36944 0.07934 0.37586 0.08026 C 0.38281 0.08119 0.38941 0.08767 0.39635 0.08836 C 0.40156 0.08882 0.40677 0.08836 0.41197 0.08836 " pathEditMode="relative" ptsTypes="fffffffffffffffffffffffA">
                                      <p:cBhvr>
                                        <p:cTn id="17" dur="2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accent4">
                    <a:lumMod val="50000"/>
                  </a:schemeClr>
                </a:solidFill>
              </a:rPr>
              <a:t>Нетрадиционные формы взаимодействия с родителями.</a:t>
            </a:r>
            <a:endParaRPr lang="ru-RU" sz="36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925144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AutoNum type="arabicPeriod"/>
            </a:pPr>
            <a:r>
              <a:rPr lang="ru-RU" dirty="0" smtClean="0"/>
              <a:t>Еженедельные лексико-грамматические</a:t>
            </a:r>
          </a:p>
          <a:p>
            <a:pPr marL="514350" indent="-514350">
              <a:buNone/>
            </a:pPr>
            <a:r>
              <a:rPr lang="ru-RU" dirty="0" smtClean="0"/>
              <a:t>рекомендации по лексической теме в</a:t>
            </a:r>
          </a:p>
          <a:p>
            <a:pPr marL="514350" indent="-514350">
              <a:buNone/>
            </a:pPr>
            <a:r>
              <a:rPr lang="ru-RU" dirty="0" smtClean="0"/>
              <a:t>родительском уголке.</a:t>
            </a:r>
          </a:p>
          <a:p>
            <a:pPr marL="514350" indent="-514350">
              <a:buNone/>
            </a:pPr>
            <a:r>
              <a:rPr lang="ru-RU" dirty="0" smtClean="0"/>
              <a:t>2. Конкурс чтецов (2 раза в год).</a:t>
            </a:r>
          </a:p>
          <a:p>
            <a:pPr marL="514350" indent="-514350">
              <a:buNone/>
            </a:pPr>
            <a:r>
              <a:rPr lang="ru-RU" dirty="0" smtClean="0"/>
              <a:t>3. Выставки и участия в творческих конкурсах, проводимых в</a:t>
            </a:r>
          </a:p>
          <a:p>
            <a:pPr marL="514350" indent="-514350">
              <a:buNone/>
            </a:pPr>
            <a:r>
              <a:rPr lang="ru-RU" dirty="0" smtClean="0"/>
              <a:t>МБДОУ, а также участие в районных и городских конкурсах.</a:t>
            </a:r>
          </a:p>
          <a:p>
            <a:pPr>
              <a:buNone/>
            </a:pPr>
            <a:r>
              <a:rPr lang="ru-RU" dirty="0" smtClean="0"/>
              <a:t>4. Групповые консультационно-практические</a:t>
            </a:r>
          </a:p>
          <a:p>
            <a:pPr>
              <a:buNone/>
            </a:pPr>
            <a:r>
              <a:rPr lang="ru-RU" dirty="0" smtClean="0"/>
              <a:t>занятия.</a:t>
            </a:r>
          </a:p>
          <a:p>
            <a:pPr>
              <a:buNone/>
            </a:pPr>
            <a:r>
              <a:rPr lang="ru-RU" dirty="0" smtClean="0"/>
              <a:t>5. Досуги. </a:t>
            </a:r>
          </a:p>
          <a:p>
            <a:pPr>
              <a:buNone/>
            </a:pPr>
            <a:r>
              <a:rPr lang="ru-RU" dirty="0" smtClean="0"/>
              <a:t>6. Семейные праздники.</a:t>
            </a:r>
          </a:p>
          <a:p>
            <a:pPr>
              <a:buNone/>
            </a:pPr>
            <a:r>
              <a:rPr lang="ru-RU" dirty="0" smtClean="0"/>
              <a:t>7. Логопедические сказки, с использованием ИКТ.</a:t>
            </a:r>
          </a:p>
          <a:p>
            <a:pPr>
              <a:buNone/>
            </a:pPr>
            <a:r>
              <a:rPr lang="ru-RU" dirty="0" smtClean="0"/>
              <a:t>8. Логопедические </a:t>
            </a:r>
            <a:r>
              <a:rPr lang="ru-RU" dirty="0" err="1" smtClean="0"/>
              <a:t>квесты</a:t>
            </a:r>
            <a:r>
              <a:rPr lang="ru-RU" dirty="0" smtClean="0"/>
              <a:t>. 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714356"/>
            <a:ext cx="8229600" cy="4525963"/>
          </a:xfrm>
        </p:spPr>
        <p:txBody>
          <a:bodyPr/>
          <a:lstStyle/>
          <a:p>
            <a:pPr algn="ctr">
              <a:buNone/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Презентацию подготовили учителя-логопеды МБДОУ №139</a:t>
            </a:r>
          </a:p>
          <a:p>
            <a:pPr algn="ctr">
              <a:buNone/>
            </a:pP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>
              <a:buNone/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Сверкунова Марина Олеговна</a:t>
            </a:r>
          </a:p>
          <a:p>
            <a:pPr algn="ctr">
              <a:buNone/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Бычкова Мария Владимировна</a:t>
            </a:r>
          </a:p>
          <a:p>
            <a:pPr algn="ctr"/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>
              <a:buNone/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Январь, 2015 год.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рия\Desktop\ЛОГОПЕДИЧЕСКАЯ НЕДЕЛЯ\Фото логопеды\DSC_1299.JPG"/>
          <p:cNvPicPr>
            <a:picLocks noChangeAspect="1" noChangeArrowheads="1"/>
          </p:cNvPicPr>
          <p:nvPr/>
        </p:nvPicPr>
        <p:blipFill>
          <a:blip r:embed="rId2" cstate="print"/>
          <a:srcRect r="11413"/>
          <a:stretch>
            <a:fillRect/>
          </a:stretch>
        </p:blipFill>
        <p:spPr bwMode="auto">
          <a:xfrm>
            <a:off x="0" y="-1"/>
            <a:ext cx="9144000" cy="6876257"/>
          </a:xfrm>
          <a:prstGeom prst="rect">
            <a:avLst/>
          </a:prstGeom>
          <a:noFill/>
        </p:spPr>
      </p:pic>
      <p:pic>
        <p:nvPicPr>
          <p:cNvPr id="1027" name="Picture 3" descr="C:\Users\Мария\Desktop\ЛОГОПЕДИЧЕСКАЯ НЕДЕЛЯ\Фото логопеды\DSC_1300.JPG"/>
          <p:cNvPicPr>
            <a:picLocks noChangeAspect="1" noChangeArrowheads="1"/>
          </p:cNvPicPr>
          <p:nvPr/>
        </p:nvPicPr>
        <p:blipFill>
          <a:blip r:embed="rId3" cstate="print"/>
          <a:srcRect l="9206" r="18794" b="12201"/>
          <a:stretch>
            <a:fillRect/>
          </a:stretch>
        </p:blipFill>
        <p:spPr bwMode="auto">
          <a:xfrm>
            <a:off x="0" y="0"/>
            <a:ext cx="9144000" cy="6891030"/>
          </a:xfrm>
          <a:prstGeom prst="rect">
            <a:avLst/>
          </a:prstGeom>
          <a:noFill/>
        </p:spPr>
      </p:pic>
      <p:pic>
        <p:nvPicPr>
          <p:cNvPr id="1028" name="Picture 4" descr="C:\Users\Мария\Desktop\ЛОГОПЕДИЧЕСКАЯ НЕДЕЛЯ\Фото логопеды\DSC_1301.JPG"/>
          <p:cNvPicPr>
            <a:picLocks noChangeAspect="1" noChangeArrowheads="1"/>
          </p:cNvPicPr>
          <p:nvPr/>
        </p:nvPicPr>
        <p:blipFill>
          <a:blip r:embed="rId4" cstate="print"/>
          <a:srcRect r="535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логопедическая неделя\ДС Конкурс чтецов апрель 2013\DSCN72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64"/>
            <a:ext cx="9144000" cy="6857635"/>
          </a:xfrm>
          <a:prstGeom prst="rect">
            <a:avLst/>
          </a:prstGeom>
          <a:noFill/>
        </p:spPr>
      </p:pic>
      <p:pic>
        <p:nvPicPr>
          <p:cNvPr id="1027" name="Picture 3" descr="C:\Documents and Settings\Admin\Рабочий стол\логопедическая неделя\ДС Конкурс чтецов апрель 2013\DSCN72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70" y="0"/>
            <a:ext cx="5143226" cy="6858000"/>
          </a:xfrm>
          <a:prstGeom prst="rect">
            <a:avLst/>
          </a:prstGeom>
          <a:noFill/>
        </p:spPr>
      </p:pic>
      <p:pic>
        <p:nvPicPr>
          <p:cNvPr id="1028" name="Picture 4" descr="C:\Documents and Settings\Admin\Рабочий стол\логопедическая неделя\ДС Конкурс чтецов апрель 2013\DSCN72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08" y="0"/>
            <a:ext cx="5072098" cy="6763158"/>
          </a:xfrm>
          <a:prstGeom prst="rect">
            <a:avLst/>
          </a:prstGeom>
          <a:noFill/>
        </p:spPr>
      </p:pic>
      <p:pic>
        <p:nvPicPr>
          <p:cNvPr id="1029" name="Picture 5" descr="C:\Documents and Settings\Admin\Рабочий стол\логопедическая неделя\ДС Конкурс чтецов апрель 2013\DSCN728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487" cy="6858000"/>
          </a:xfrm>
          <a:prstGeom prst="rect">
            <a:avLst/>
          </a:prstGeom>
          <a:noFill/>
        </p:spPr>
      </p:pic>
      <p:pic>
        <p:nvPicPr>
          <p:cNvPr id="1030" name="Picture 6" descr="C:\Мои рисунки\конкурс чтецов 2014\IMG_147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930" cy="6858000"/>
          </a:xfrm>
          <a:prstGeom prst="rect">
            <a:avLst/>
          </a:prstGeom>
          <a:noFill/>
        </p:spPr>
      </p:pic>
      <p:pic>
        <p:nvPicPr>
          <p:cNvPr id="1032" name="Picture 8" descr="C:\Мои рисунки\конкурс чтецов 2014\IMG_1462.jpg"/>
          <p:cNvPicPr>
            <a:picLocks noChangeAspect="1" noChangeArrowheads="1"/>
          </p:cNvPicPr>
          <p:nvPr/>
        </p:nvPicPr>
        <p:blipFill>
          <a:blip r:embed="rId7" cstate="print"/>
          <a:srcRect t="25269" r="27342"/>
          <a:stretch>
            <a:fillRect/>
          </a:stretch>
        </p:blipFill>
        <p:spPr bwMode="auto">
          <a:xfrm>
            <a:off x="0" y="25454"/>
            <a:ext cx="9144000" cy="6832546"/>
          </a:xfrm>
          <a:prstGeom prst="rect">
            <a:avLst/>
          </a:prstGeom>
          <a:noFill/>
        </p:spPr>
      </p:pic>
      <p:pic>
        <p:nvPicPr>
          <p:cNvPr id="1033" name="Picture 9" descr="C:\Мои рисунки\конкурс чтецов 2014\IMG_1454.jpg"/>
          <p:cNvPicPr>
            <a:picLocks noChangeAspect="1" noChangeArrowheads="1"/>
          </p:cNvPicPr>
          <p:nvPr/>
        </p:nvPicPr>
        <p:blipFill>
          <a:blip r:embed="rId8" cstate="print"/>
          <a:srcRect r="21849" b="6063"/>
          <a:stretch>
            <a:fillRect/>
          </a:stretch>
        </p:blipFill>
        <p:spPr bwMode="auto">
          <a:xfrm>
            <a:off x="1403648" y="0"/>
            <a:ext cx="7318977" cy="6597351"/>
          </a:xfrm>
          <a:prstGeom prst="rect">
            <a:avLst/>
          </a:prstGeom>
          <a:noFill/>
        </p:spPr>
      </p:pic>
      <p:pic>
        <p:nvPicPr>
          <p:cNvPr id="1034" name="Picture 10" descr="C:\Мои рисунки\конкурс чтецов 2014\IMG_143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-187347"/>
            <a:ext cx="9394752" cy="7045347"/>
          </a:xfrm>
          <a:prstGeom prst="rect">
            <a:avLst/>
          </a:prstGeom>
          <a:noFill/>
        </p:spPr>
      </p:pic>
      <p:pic>
        <p:nvPicPr>
          <p:cNvPr id="1035" name="Picture 11" descr="C:\Мои рисунки\конкурс чтецов 2014\IMG_144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-171400"/>
            <a:ext cx="9394752" cy="7029400"/>
          </a:xfrm>
          <a:prstGeom prst="rect">
            <a:avLst/>
          </a:prstGeom>
          <a:noFill/>
        </p:spPr>
      </p:pic>
      <p:pic>
        <p:nvPicPr>
          <p:cNvPr id="1037" name="Picture 13" descr="C:\Мои рисунки\конкурс чтецов 2014\20141204_100829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-11358674" y="-12215922"/>
            <a:ext cx="9639259" cy="7229444"/>
          </a:xfrm>
          <a:prstGeom prst="rect">
            <a:avLst/>
          </a:prstGeom>
          <a:noFill/>
        </p:spPr>
      </p:pic>
      <p:pic>
        <p:nvPicPr>
          <p:cNvPr id="15" name="Picture 14" descr="C:\Мои рисунки\конкурс чтецов 2014\20141204_100824(0)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935834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55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0"/>
                            </p:stCondLst>
                            <p:childTnLst>
                              <p:par>
                                <p:cTn id="35" presetID="55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0"/>
                            </p:stCondLst>
                            <p:childTnLst>
                              <p:par>
                                <p:cTn id="4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000"/>
                            </p:stCondLst>
                            <p:childTnLst>
                              <p:par>
                                <p:cTn id="47" presetID="55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9500"/>
                            </p:stCondLst>
                            <p:childTnLst>
                              <p:par>
                                <p:cTn id="5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1500"/>
                            </p:stCondLst>
                            <p:childTnLst>
                              <p:par>
                                <p:cTn id="59" presetID="55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4000"/>
                            </p:stCondLst>
                            <p:childTnLst>
                              <p:par>
                                <p:cTn id="6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6000"/>
                            </p:stCondLst>
                            <p:childTnLst>
                              <p:par>
                                <p:cTn id="71" presetID="55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8500"/>
                            </p:stCondLst>
                            <p:childTnLst>
                              <p:par>
                                <p:cTn id="7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500"/>
                            </p:stCondLst>
                            <p:childTnLst>
                              <p:par>
                                <p:cTn id="83" presetID="55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3000"/>
                            </p:stCondLst>
                            <p:childTnLst>
                              <p:par>
                                <p:cTn id="8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5000"/>
                            </p:stCondLst>
                            <p:childTnLst>
                              <p:par>
                                <p:cTn id="95" presetID="55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7500"/>
                            </p:stCondLst>
                            <p:childTnLst>
                              <p:par>
                                <p:cTn id="10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2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9500"/>
                            </p:stCondLst>
                            <p:childTnLst>
                              <p:par>
                                <p:cTn id="107" presetID="55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2000"/>
                            </p:stCondLst>
                            <p:childTnLst>
                              <p:par>
                                <p:cTn id="11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44000"/>
                            </p:stCondLst>
                            <p:childTnLst>
                              <p:par>
                                <p:cTn id="119" presetID="55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dmin\Рабочий стол\IMG_2 1670.jpg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428596" y="1125125"/>
            <a:ext cx="7643833" cy="573287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643306" y="3286124"/>
            <a:ext cx="785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I</a:t>
            </a:r>
          </a:p>
          <a:p>
            <a:pPr algn="ctr"/>
            <a:r>
              <a:rPr lang="ru-RU" sz="1200" b="1" dirty="0" smtClean="0"/>
              <a:t>место</a:t>
            </a:r>
            <a:endParaRPr lang="ru-RU" sz="1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071538" y="642918"/>
            <a:ext cx="5971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 2013 - 2014 годах – </a:t>
            </a:r>
            <a:r>
              <a:rPr lang="en-US" dirty="0" smtClean="0"/>
              <a:t>I</a:t>
            </a:r>
            <a:r>
              <a:rPr lang="ru-RU" dirty="0" smtClean="0"/>
              <a:t> место в районном конкурсе чтецов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C:\Users\Мария\Desktop\ЛОГОПЕДИЧЕСКАЯ НЕДЕЛЯ\Фото логопеды\DSC_1307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5844" r="5844"/>
          <a:stretch>
            <a:fillRect/>
          </a:stretch>
        </p:blipFill>
        <p:spPr bwMode="auto">
          <a:xfrm>
            <a:off x="323528" y="321294"/>
            <a:ext cx="8640960" cy="62760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1196752"/>
            <a:ext cx="8358246" cy="415498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algn="ctr"/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Логопедический </a:t>
            </a:r>
          </a:p>
          <a:p>
            <a:pPr algn="ctr"/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досуг-консультация.</a:t>
            </a:r>
          </a:p>
          <a:p>
            <a:pPr algn="ctr"/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«Игры с мячом в </a:t>
            </a:r>
          </a:p>
          <a:p>
            <a:pPr algn="ctr"/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логопедической</a:t>
            </a:r>
          </a:p>
          <a:p>
            <a:pPr algn="ctr"/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коррекции»</a:t>
            </a:r>
          </a:p>
          <a:p>
            <a:pPr algn="ctr"/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(младший возраст</a:t>
            </a: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)</a:t>
            </a:r>
            <a:endParaRPr lang="ru-RU" sz="3200" b="1" spc="100" dirty="0" smtClean="0">
              <a:ln w="18000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1130</TotalTime>
  <Words>971</Words>
  <Application>Microsoft Office PowerPoint</Application>
  <PresentationFormat>Экран (4:3)</PresentationFormat>
  <Paragraphs>149</Paragraphs>
  <Slides>40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Тема Office</vt:lpstr>
      <vt:lpstr>Слайд 1</vt:lpstr>
      <vt:lpstr>Слайд 2</vt:lpstr>
      <vt:lpstr>Традиционные формы работы с родителями</vt:lpstr>
      <vt:lpstr>Нетрадиционные формы взаимодействия с родителями.</vt:lpstr>
      <vt:lpstr>Слайд 5</vt:lpstr>
      <vt:lpstr>Слайд 6</vt:lpstr>
      <vt:lpstr>Слайд 7</vt:lpstr>
      <vt:lpstr>Слайд 8</vt:lpstr>
      <vt:lpstr>Слайд 9</vt:lpstr>
      <vt:lpstr>Слайд 10</vt:lpstr>
      <vt:lpstr>Самомассаж  </vt:lpstr>
      <vt:lpstr>Упражнения с использованием су-джок</vt:lpstr>
      <vt:lpstr>Под соснами, под елками  Лежат мешки с иголками</vt:lpstr>
      <vt:lpstr>  Ориентировка в пространстве   </vt:lpstr>
      <vt:lpstr>Коррекционная гимнастика для глаз</vt:lpstr>
      <vt:lpstr>«Нарисуй фигуру»</vt:lpstr>
      <vt:lpstr>Надувайся шарик больше! Щёчек ты не раздувай! Поиграй ты с нами дольше, Катись, прыгай и летай! </vt:lpstr>
      <vt:lpstr>-А вот интересно, ты знаешь какой-нибудь шарик, который будет легче ватного? </vt:lpstr>
      <vt:lpstr>- Я очень люблю показывать фокусы. А вы?</vt:lpstr>
      <vt:lpstr>Игра «Поп-корн»</vt:lpstr>
      <vt:lpstr>Резиновые мячи Чуть ударишь этот мячик – Начинает он скакать. Скачет, скачет, скачет, скачет И не может перестать. </vt:lpstr>
      <vt:lpstr>Сегодня всё ликует В руках у детворы. От радости танцуют Воздушные …… (шары)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Мария</cp:lastModifiedBy>
  <cp:revision>128</cp:revision>
  <dcterms:modified xsi:type="dcterms:W3CDTF">2015-01-23T04:41:58Z</dcterms:modified>
</cp:coreProperties>
</file>