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08.10.2022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08.10.2022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08.10.2022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08.10.2022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08.10.2022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08.10.2022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08.10.2022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08.10.2022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08.10.2022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08.10.2022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08.10.2022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08.10.2022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Татьяна\Desktop\screen1.jpg"/>
          <p:cNvPicPr>
            <a:picLocks noChangeAspect="1" noChangeArrowheads="1"/>
          </p:cNvPicPr>
          <p:nvPr/>
        </p:nvPicPr>
        <p:blipFill>
          <a:blip r:embed="rId2" cstate="print"/>
          <a:srcRect/>
          <a:stretch>
            <a:fillRect/>
          </a:stretch>
        </p:blipFill>
        <p:spPr bwMode="auto">
          <a:xfrm>
            <a:off x="-304800" y="-228600"/>
            <a:ext cx="9753600" cy="7315200"/>
          </a:xfrm>
          <a:prstGeom prst="rect">
            <a:avLst/>
          </a:prstGeom>
          <a:noFill/>
        </p:spPr>
      </p:pic>
      <p:sp>
        <p:nvSpPr>
          <p:cNvPr id="2" name="Заголовок 1"/>
          <p:cNvSpPr>
            <a:spLocks noGrp="1"/>
          </p:cNvSpPr>
          <p:nvPr>
            <p:ph type="ctrTitle"/>
          </p:nvPr>
        </p:nvSpPr>
        <p:spPr>
          <a:xfrm>
            <a:off x="685800" y="1556793"/>
            <a:ext cx="7772400" cy="2016223"/>
          </a:xfrm>
        </p:spPr>
        <p:txBody>
          <a:bodyPr/>
          <a:lstStyle/>
          <a:p>
            <a:r>
              <a:rPr lang="ru-RU" smtClean="0"/>
              <a:t>Консультация для </a:t>
            </a:r>
            <a:r>
              <a:rPr lang="ru-RU" dirty="0" smtClean="0"/>
              <a:t>родителей</a:t>
            </a:r>
            <a:endParaRPr lang="ru-RU" dirty="0"/>
          </a:p>
        </p:txBody>
      </p:sp>
      <p:sp>
        <p:nvSpPr>
          <p:cNvPr id="3" name="Подзаголовок 2"/>
          <p:cNvSpPr>
            <a:spLocks noGrp="1"/>
          </p:cNvSpPr>
          <p:nvPr>
            <p:ph type="subTitle" idx="1"/>
          </p:nvPr>
        </p:nvSpPr>
        <p:spPr>
          <a:xfrm>
            <a:off x="467544" y="3429000"/>
            <a:ext cx="8064896" cy="3429000"/>
          </a:xfrm>
        </p:spPr>
        <p:txBody>
          <a:bodyPr>
            <a:normAutofit/>
          </a:bodyPr>
          <a:lstStyle/>
          <a:p>
            <a:r>
              <a:rPr lang="ru-RU" b="1" i="1" dirty="0" smtClean="0">
                <a:solidFill>
                  <a:schemeClr val="bg2">
                    <a:lumMod val="25000"/>
                  </a:schemeClr>
                </a:solidFill>
              </a:rPr>
              <a:t>«</a:t>
            </a:r>
            <a:r>
              <a:rPr lang="ru-RU" sz="3000" b="1" i="1" dirty="0" smtClean="0">
                <a:solidFill>
                  <a:schemeClr val="bg2">
                    <a:lumMod val="25000"/>
                  </a:schemeClr>
                </a:solidFill>
              </a:rPr>
              <a:t>Артикуляционная гимнастика в домашних условиях»</a:t>
            </a:r>
            <a:endParaRPr lang="ru-RU" sz="3000" dirty="0" smtClean="0">
              <a:solidFill>
                <a:schemeClr val="bg2">
                  <a:lumMod val="25000"/>
                </a:schemeClr>
              </a:solidFill>
            </a:endParaRPr>
          </a:p>
          <a:p>
            <a:pPr algn="l"/>
            <a:r>
              <a:rPr lang="ru-RU" b="1" i="1" dirty="0" smtClean="0">
                <a:solidFill>
                  <a:schemeClr val="tx1"/>
                </a:solidFill>
              </a:rPr>
              <a:t>   </a:t>
            </a:r>
          </a:p>
          <a:p>
            <a:pPr algn="l"/>
            <a:r>
              <a:rPr lang="ru-RU" sz="1600" b="1" i="1" dirty="0" smtClean="0">
                <a:solidFill>
                  <a:schemeClr val="tx1"/>
                </a:solidFill>
              </a:rPr>
              <a:t>                                                                               </a:t>
            </a:r>
          </a:p>
          <a:p>
            <a:pPr algn="l"/>
            <a:r>
              <a:rPr lang="ru-RU" sz="1600" b="1" i="1" smtClean="0">
                <a:solidFill>
                  <a:schemeClr val="tx1"/>
                </a:solidFill>
              </a:rPr>
              <a:t>                                                                                </a:t>
            </a:r>
            <a:endParaRPr lang="ru-RU" sz="1600" dirty="0" smtClean="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Татьяна\Desktop\image04.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8229600" cy="5098578"/>
          </a:xfrm>
        </p:spPr>
        <p:txBody>
          <a:bodyPr>
            <a:normAutofit/>
          </a:bodyPr>
          <a:lstStyle/>
          <a:p>
            <a:r>
              <a:rPr lang="ru-RU" sz="1800" dirty="0" smtClean="0"/>
              <a:t>В ходе выполнения артикуляционных гимнастик вы увидите, как сначала при выполнении детьми упражнений наблюдается напряженность движений органов артикуляционного аппарата. Постепенно напряжение исчезнет, движения станут непринужденными и вместе с тем координированными. Нельзя говорить ребенку, что он делает упражнение неверно, - это может привести к отказу выполнять движение. Лучше покажите ребенку его достижения («Видишь, язык уже научился быть широким», подбодрите («Ничего, твой язычок обязательно научиться подниматься кверху»). В процессе выполнения гимнастики важно помнить о создании положительного эмоционального настроя у ребенка, для этого вы можете проявить свою фантазию и обратить артикуляционную гимнастику в сказку. Вы можете использовать специальную тематическую литературу, которая будет отличным подспорьем в работе, сделает ваши занятия интереснее, веселее.</a:t>
            </a:r>
            <a:br>
              <a:rPr lang="ru-RU" sz="1800" dirty="0" smtClean="0"/>
            </a:br>
            <a:r>
              <a:rPr lang="ru-RU" sz="1800" dirty="0" smtClean="0"/>
              <a:t> </a:t>
            </a:r>
            <a:br>
              <a:rPr lang="ru-RU" sz="1800" dirty="0" smtClean="0"/>
            </a:br>
            <a:endParaRPr lang="ru-RU"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Татьяна\Desktop\image04.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8229600" cy="5602634"/>
          </a:xfrm>
        </p:spPr>
        <p:txBody>
          <a:bodyPr/>
          <a:lstStyle/>
          <a:p>
            <a:endParaRPr lang="ru-RU" dirty="0"/>
          </a:p>
        </p:txBody>
      </p:sp>
      <p:pic>
        <p:nvPicPr>
          <p:cNvPr id="25602" name="Picture 2" descr="C:\Users\Татьяна\Desktop\3a6d725c5b044a717d5b7ab19efd528c.gif"/>
          <p:cNvPicPr>
            <a:picLocks noChangeAspect="1" noChangeArrowheads="1"/>
          </p:cNvPicPr>
          <p:nvPr/>
        </p:nvPicPr>
        <p:blipFill>
          <a:blip r:embed="rId3" cstate="print"/>
          <a:srcRect/>
          <a:stretch>
            <a:fillRect/>
          </a:stretch>
        </p:blipFill>
        <p:spPr bwMode="auto">
          <a:xfrm>
            <a:off x="971601" y="548681"/>
            <a:ext cx="7344816" cy="5256584"/>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Татьяна\Desktop\image04.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8229600" cy="5530626"/>
          </a:xfrm>
        </p:spPr>
        <p:txBody>
          <a:bodyPr/>
          <a:lstStyle/>
          <a:p>
            <a:endParaRPr lang="ru-RU" dirty="0"/>
          </a:p>
        </p:txBody>
      </p:sp>
      <p:pic>
        <p:nvPicPr>
          <p:cNvPr id="26626" name="Picture 2" descr="C:\Users\Татьяна\Desktop\slide_20.jpg"/>
          <p:cNvPicPr>
            <a:picLocks noChangeAspect="1" noChangeArrowheads="1"/>
          </p:cNvPicPr>
          <p:nvPr/>
        </p:nvPicPr>
        <p:blipFill>
          <a:blip r:embed="rId3" cstate="print"/>
          <a:srcRect l="4326" t="17450" r="5113"/>
          <a:stretch>
            <a:fillRect/>
          </a:stretch>
        </p:blipFill>
        <p:spPr bwMode="auto">
          <a:xfrm>
            <a:off x="683568" y="332656"/>
            <a:ext cx="7920880" cy="566124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Татьяна\Desktop\image04.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980728"/>
            <a:ext cx="8229600" cy="2376264"/>
          </a:xfrm>
        </p:spPr>
        <p:txBody>
          <a:bodyPr/>
          <a:lstStyle/>
          <a:p>
            <a:r>
              <a:rPr lang="ru-RU" dirty="0" smtClean="0"/>
              <a:t>Спасибо за внимание!</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Татьяна\Desktop\image04.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179512" y="274638"/>
            <a:ext cx="8507288" cy="5314602"/>
          </a:xfrm>
        </p:spPr>
        <p:txBody>
          <a:bodyPr>
            <a:normAutofit fontScale="90000"/>
          </a:bodyPr>
          <a:lstStyle/>
          <a:p>
            <a:pPr algn="l"/>
            <a:r>
              <a:rPr lang="ru-RU" sz="3100" i="1" u="sng" dirty="0" smtClean="0"/>
              <a:t>Цель</a:t>
            </a:r>
            <a:r>
              <a:rPr lang="ru-RU" sz="3100" dirty="0" smtClean="0"/>
              <a:t>: познакомить родителей с особенностями и основными приемами проведения артикуляционной гимнастики в домашних условиях.</a:t>
            </a:r>
            <a:r>
              <a:rPr lang="ru-RU" dirty="0" smtClean="0"/>
              <a:t/>
            </a:r>
            <a:br>
              <a:rPr lang="ru-RU" dirty="0" smtClean="0"/>
            </a:br>
            <a:r>
              <a:rPr lang="ru-RU" sz="2200" dirty="0" smtClean="0"/>
              <a:t> Язык - главная мышца органов речи и для него гимнастика просто необходима. Для правильного звукопроизношения язык должен быть достаточно хорошо развит. Для профилактики возникновения дефектов в произношении звуков, а также для того, чтобы смягчить остроту этих недостатков, облегчить формирование правильного звукопроизношения необходимо начать заниматься артикуляционной гимнастикой как можно раньше.</a:t>
            </a:r>
            <a:br>
              <a:rPr lang="ru-RU" sz="2200" dirty="0" smtClean="0"/>
            </a:br>
            <a:r>
              <a:rPr lang="ru-RU" sz="2200" i="1" dirty="0" smtClean="0"/>
              <a:t> </a:t>
            </a:r>
            <a:r>
              <a:rPr lang="ru-RU" dirty="0" smtClean="0"/>
              <a:t/>
            </a:r>
            <a:br>
              <a:rPr lang="ru-RU" dirty="0" smtClean="0"/>
            </a:b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Татьяна\Desktop\image04.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8229600" cy="4882554"/>
          </a:xfrm>
        </p:spPr>
        <p:txBody>
          <a:bodyPr>
            <a:normAutofit/>
          </a:bodyPr>
          <a:lstStyle/>
          <a:p>
            <a:pPr algn="l"/>
            <a:r>
              <a:rPr lang="ru-RU" sz="2200" dirty="0" smtClean="0"/>
              <a:t>Уже после 7-8 месяцев после рождения малыша можно складывать губы трубочкой, улыбаться, щёлкать языком, изображая лошадку. Чем раньше малыш научится щёлкать языком, тем быстрее в его речи появятся звуки, требующие верхнего подъёма языка [</a:t>
            </a:r>
            <a:r>
              <a:rPr lang="ru-RU" sz="2200" dirty="0" err="1" smtClean="0"/>
              <a:t>ш</a:t>
            </a:r>
            <a:r>
              <a:rPr lang="ru-RU" sz="2200" dirty="0" smtClean="0"/>
              <a:t>, ж, </a:t>
            </a:r>
            <a:r>
              <a:rPr lang="ru-RU" sz="2200" dirty="0" err="1" smtClean="0"/>
              <a:t>р</a:t>
            </a:r>
            <a:r>
              <a:rPr lang="ru-RU" sz="2200" dirty="0" smtClean="0"/>
              <a:t>, л].</a:t>
            </a:r>
            <a:br>
              <a:rPr lang="ru-RU" sz="2200" dirty="0" smtClean="0"/>
            </a:br>
            <a:r>
              <a:rPr lang="ru-RU" sz="2200" dirty="0" smtClean="0"/>
              <a:t>Сегодня я хотела остановиться на значении и организации артикуляционной гимнастики в становлении и коррекции звукопроизношения у дошкольников.</a:t>
            </a:r>
            <a:br>
              <a:rPr lang="ru-RU" sz="2200" dirty="0" smtClean="0"/>
            </a:br>
            <a:r>
              <a:rPr lang="ru-RU" sz="2200" dirty="0" smtClean="0"/>
              <a:t/>
            </a:r>
            <a:br>
              <a:rPr lang="ru-RU" sz="2200" dirty="0" smtClean="0"/>
            </a:br>
            <a:r>
              <a:rPr lang="ru-RU" dirty="0" smtClean="0"/>
              <a:t/>
            </a:r>
            <a:br>
              <a:rPr lang="ru-RU" dirty="0" smtClean="0"/>
            </a:b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Татьяна\Desktop\image04.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8229600" cy="4522514"/>
          </a:xfrm>
        </p:spPr>
        <p:txBody>
          <a:bodyPr>
            <a:normAutofit/>
          </a:bodyPr>
          <a:lstStyle/>
          <a:p>
            <a:pPr algn="l"/>
            <a:r>
              <a:rPr lang="ru-RU" sz="2200" dirty="0" smtClean="0"/>
              <a:t>Бытует мнение, что артикуляционная гимнастика – это не столь важное, несерьёзное занятие, которым можно и не заниматься. Систематичное выполнение артикуляционных упражнений позволяет:</a:t>
            </a:r>
            <a:br>
              <a:rPr lang="ru-RU" sz="2200" dirty="0" smtClean="0"/>
            </a:br>
            <a:r>
              <a:rPr lang="ru-RU" sz="2200" dirty="0" smtClean="0"/>
              <a:t>-подготовить артикуляционный аппарат к самостоятельному ---------становлению произношения звуков;</a:t>
            </a:r>
            <a:br>
              <a:rPr lang="ru-RU" sz="2200" dirty="0" smtClean="0"/>
            </a:br>
            <a:r>
              <a:rPr lang="ru-RU" sz="2200" dirty="0" smtClean="0"/>
              <a:t>-быстрее преодолеть речевые дефекты;</a:t>
            </a:r>
            <a:br>
              <a:rPr lang="ru-RU" sz="2200" dirty="0" smtClean="0"/>
            </a:br>
            <a:r>
              <a:rPr lang="ru-RU" sz="2200" dirty="0" smtClean="0"/>
              <a:t>-привести тонус мышц губ, щек и языка в норму.</a:t>
            </a:r>
            <a:br>
              <a:rPr lang="ru-RU" sz="2200" dirty="0" smtClean="0"/>
            </a:br>
            <a:endParaRPr lang="ru-RU"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Татьяна\Desktop\image04.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8435280" cy="5674642"/>
          </a:xfrm>
        </p:spPr>
        <p:txBody>
          <a:bodyPr>
            <a:normAutofit/>
          </a:bodyPr>
          <a:lstStyle/>
          <a:p>
            <a:pPr lvl="0" algn="l"/>
            <a:r>
              <a:rPr lang="ru-RU" sz="2000" b="1" dirty="0" smtClean="0"/>
              <a:t>    Виды артикуляционных упражнений и правила их проведения дома. </a:t>
            </a:r>
            <a:r>
              <a:rPr lang="ru-RU" sz="2000" dirty="0" smtClean="0"/>
              <a:t/>
            </a:r>
            <a:br>
              <a:rPr lang="ru-RU" sz="2000" dirty="0" smtClean="0"/>
            </a:br>
            <a:r>
              <a:rPr lang="ru-RU" sz="2000" dirty="0" smtClean="0"/>
              <a:t>Существует несколько основных правил для достижения эффекта от проведения артикуляционной гимнастики дома:</a:t>
            </a:r>
            <a:br>
              <a:rPr lang="ru-RU" sz="2000" dirty="0" smtClean="0"/>
            </a:br>
            <a:r>
              <a:rPr lang="ru-RU" sz="2000" dirty="0" smtClean="0"/>
              <a:t>  -заниматься следует ежедневно 7 – 10 минут;</a:t>
            </a:r>
            <a:br>
              <a:rPr lang="ru-RU" sz="2000" dirty="0" smtClean="0"/>
            </a:br>
            <a:r>
              <a:rPr lang="ru-RU" sz="2000" dirty="0" smtClean="0"/>
              <a:t>  - все упражнения проводятся перед зеркалом;</a:t>
            </a:r>
            <a:br>
              <a:rPr lang="ru-RU" sz="2000" dirty="0" smtClean="0"/>
            </a:br>
            <a:r>
              <a:rPr lang="ru-RU" sz="2000" dirty="0" smtClean="0"/>
              <a:t>  - все упражнения проводятся в виде игры;</a:t>
            </a:r>
            <a:br>
              <a:rPr lang="ru-RU" sz="2000" dirty="0" smtClean="0"/>
            </a:br>
            <a:r>
              <a:rPr lang="ru-RU" sz="2000" dirty="0" smtClean="0"/>
              <a:t>  сначала упражнение проводится медленно, не спеша, 4 – 5 упражнений в день, затем каждый день прибавляем по одному новому упражнению;</a:t>
            </a:r>
            <a:br>
              <a:rPr lang="ru-RU" sz="2000" dirty="0" smtClean="0"/>
            </a:br>
            <a:r>
              <a:rPr lang="ru-RU" sz="2000" dirty="0" smtClean="0"/>
              <a:t>для каждой группы звуков существуют свои артикуляционные комплексы, которые вам предоставит логопед.</a:t>
            </a:r>
            <a:r>
              <a:rPr lang="ru-RU" sz="2700" dirty="0" smtClean="0"/>
              <a:t/>
            </a:r>
            <a:br>
              <a:rPr lang="ru-RU" sz="2700" dirty="0" smtClean="0"/>
            </a:br>
            <a:endParaRPr lang="ru-RU" sz="27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Татьяна\Desktop\image04.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8229600" cy="5242594"/>
          </a:xfrm>
        </p:spPr>
        <p:txBody>
          <a:bodyPr>
            <a:normAutofit fontScale="90000"/>
          </a:bodyPr>
          <a:lstStyle/>
          <a:p>
            <a:r>
              <a:rPr lang="ru-RU" sz="2200" i="1" dirty="0" smtClean="0"/>
              <a:t>Статические упражнения</a:t>
            </a:r>
            <a:r>
              <a:rPr lang="ru-RU" sz="2200" dirty="0" smtClean="0"/>
              <a:t> – это упражнения, где ребенок выполняет определенный уклад, позу щек, губ, языка. Это такие упражнения:</a:t>
            </a:r>
            <a:br>
              <a:rPr lang="ru-RU" sz="2200" dirty="0" smtClean="0"/>
            </a:br>
            <a:r>
              <a:rPr lang="ru-RU" sz="2200" dirty="0" smtClean="0"/>
              <a:t>«заборчик»;</a:t>
            </a:r>
            <a:br>
              <a:rPr lang="ru-RU" sz="2200" dirty="0" smtClean="0"/>
            </a:br>
            <a:r>
              <a:rPr lang="ru-RU" sz="2200" dirty="0" smtClean="0"/>
              <a:t>«окошечко»;</a:t>
            </a:r>
            <a:br>
              <a:rPr lang="ru-RU" sz="2200" dirty="0" smtClean="0"/>
            </a:br>
            <a:r>
              <a:rPr lang="ru-RU" sz="2200" dirty="0" smtClean="0"/>
              <a:t>«трубочка»;</a:t>
            </a:r>
            <a:br>
              <a:rPr lang="ru-RU" sz="2200" dirty="0" smtClean="0"/>
            </a:br>
            <a:r>
              <a:rPr lang="ru-RU" sz="2200" dirty="0" smtClean="0"/>
              <a:t>«чашечка»;</a:t>
            </a:r>
            <a:r>
              <a:rPr lang="ru-RU" dirty="0" smtClean="0"/>
              <a:t/>
            </a:r>
            <a:br>
              <a:rPr lang="ru-RU" dirty="0" smtClean="0"/>
            </a:br>
            <a:r>
              <a:rPr lang="ru-RU" sz="2200" dirty="0" smtClean="0"/>
              <a:t>«блинчик»;</a:t>
            </a:r>
            <a:br>
              <a:rPr lang="ru-RU" sz="2200" dirty="0" smtClean="0"/>
            </a:br>
            <a:r>
              <a:rPr lang="ru-RU" sz="2200" dirty="0" smtClean="0"/>
              <a:t>«иголочка»;</a:t>
            </a:r>
            <a:br>
              <a:rPr lang="ru-RU" sz="2200" dirty="0" smtClean="0"/>
            </a:br>
            <a:r>
              <a:rPr lang="ru-RU" sz="2200" dirty="0" smtClean="0"/>
              <a:t>«горка»;</a:t>
            </a:r>
            <a:br>
              <a:rPr lang="ru-RU" sz="2200" dirty="0" smtClean="0"/>
            </a:br>
            <a:r>
              <a:rPr lang="ru-RU" sz="2200" dirty="0" smtClean="0"/>
              <a:t>«парус».</a:t>
            </a:r>
            <a:br>
              <a:rPr lang="ru-RU" sz="2200" dirty="0" smtClean="0"/>
            </a:br>
            <a:r>
              <a:rPr lang="ru-RU" sz="2200" dirty="0" smtClean="0"/>
              <a:t>Статические упражнение должны удерживаться ребенком в течение 5 – 10 секунд, то есть мало показать, главное уметь удержать позу. Например, говорим ребенку: «ты будешь выполнять упражнение, а я буду считать».</a:t>
            </a:r>
            <a:br>
              <a:rPr lang="ru-RU" sz="2200" dirty="0" smtClean="0"/>
            </a:br>
            <a:endParaRPr lang="ru-RU"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Татьяна\Desktop\image04.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8229600" cy="4594522"/>
          </a:xfrm>
        </p:spPr>
        <p:txBody>
          <a:bodyPr>
            <a:normAutofit/>
          </a:bodyPr>
          <a:lstStyle/>
          <a:p>
            <a:r>
              <a:rPr lang="ru-RU" sz="2200" i="1" dirty="0" smtClean="0"/>
              <a:t>Динамические упражнения</a:t>
            </a:r>
            <a:r>
              <a:rPr lang="ru-RU" sz="2200" dirty="0" smtClean="0"/>
              <a:t> – это упражнения, где необходимо правильное движения щек, губ, языка. Это такие упражнения, как:</a:t>
            </a:r>
            <a:br>
              <a:rPr lang="ru-RU" sz="2200" dirty="0" smtClean="0"/>
            </a:br>
            <a:r>
              <a:rPr lang="ru-RU" sz="2200" dirty="0" smtClean="0"/>
              <a:t>«часики»;</a:t>
            </a:r>
            <a:br>
              <a:rPr lang="ru-RU" sz="2200" dirty="0" smtClean="0"/>
            </a:br>
            <a:r>
              <a:rPr lang="ru-RU" sz="2200" dirty="0" smtClean="0"/>
              <a:t>«качели»;</a:t>
            </a:r>
            <a:br>
              <a:rPr lang="ru-RU" sz="2200" dirty="0" smtClean="0"/>
            </a:br>
            <a:r>
              <a:rPr lang="ru-RU" sz="2200" dirty="0" smtClean="0"/>
              <a:t>«лошадка»;</a:t>
            </a:r>
            <a:br>
              <a:rPr lang="ru-RU" sz="2200" dirty="0" smtClean="0"/>
            </a:br>
            <a:r>
              <a:rPr lang="ru-RU" sz="2200" dirty="0" smtClean="0"/>
              <a:t>«чистим зубки»;</a:t>
            </a:r>
            <a:br>
              <a:rPr lang="ru-RU" sz="2200" dirty="0" smtClean="0"/>
            </a:br>
            <a:r>
              <a:rPr lang="ru-RU" sz="2200" dirty="0" smtClean="0"/>
              <a:t>«вкусное варенье»;</a:t>
            </a:r>
            <a:br>
              <a:rPr lang="ru-RU" sz="2200" dirty="0" smtClean="0"/>
            </a:br>
            <a:r>
              <a:rPr lang="ru-RU" sz="2200" dirty="0" smtClean="0"/>
              <a:t>«барабанщик»;</a:t>
            </a:r>
            <a:br>
              <a:rPr lang="ru-RU" sz="2200" dirty="0" smtClean="0"/>
            </a:br>
            <a:r>
              <a:rPr lang="ru-RU" sz="2200" dirty="0" smtClean="0"/>
              <a:t>«худышки – толстяки» и другие.</a:t>
            </a:r>
            <a:br>
              <a:rPr lang="ru-RU" sz="2200" dirty="0" smtClean="0"/>
            </a:br>
            <a:r>
              <a:rPr lang="ru-RU" sz="2200" dirty="0" smtClean="0"/>
              <a:t>Эти упражнения тоже проводятся под счет, только при каждом счете ребенку необходимо поменять положение щек, губ или языка.</a:t>
            </a:r>
            <a:br>
              <a:rPr lang="ru-RU" sz="2200" dirty="0" smtClean="0"/>
            </a:br>
            <a:endParaRPr lang="ru-RU"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Татьяна\Desktop\image04.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8507288" cy="5242594"/>
          </a:xfrm>
        </p:spPr>
        <p:txBody>
          <a:bodyPr>
            <a:noAutofit/>
          </a:bodyPr>
          <a:lstStyle/>
          <a:p>
            <a:pPr lvl="0" algn="l"/>
            <a:r>
              <a:rPr lang="ru-RU" sz="2000" b="1" dirty="0" smtClean="0"/>
              <a:t>     </a:t>
            </a:r>
            <a:r>
              <a:rPr lang="ru-RU" sz="2200" b="1" dirty="0" smtClean="0"/>
              <a:t>Организация проведения артикуляционной гимнастики дома</a:t>
            </a:r>
            <a:r>
              <a:rPr lang="ru-RU" sz="2200" dirty="0" smtClean="0"/>
              <a:t/>
            </a:r>
            <a:br>
              <a:rPr lang="ru-RU" sz="2200" dirty="0" smtClean="0"/>
            </a:br>
            <a:r>
              <a:rPr lang="ru-RU" sz="2200" dirty="0" smtClean="0"/>
              <a:t>Прежде чем приступить к выполнению артикуляционных упражнений, вы должны выяснить, как ваш ребёнок ориентируется в пространстве: может ли он показать, что находится справа, слева, впереди, сзади, наверху, внизу; различает ли он правую и левую руки. Без этого выполнение артикуляционной гимнастики невозможно или крайне затруднительно для ребёнка. Расскажите о предстоящем упражнении, используя игровые приемы. Покажите правильное выполнение упражнения.</a:t>
            </a:r>
            <a:br>
              <a:rPr lang="ru-RU" sz="2200" dirty="0" smtClean="0"/>
            </a:br>
            <a:endParaRPr lang="ru-RU"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Татьяна\Desktop\image04.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611560" y="332656"/>
            <a:ext cx="8229600" cy="5544616"/>
          </a:xfrm>
        </p:spPr>
        <p:txBody>
          <a:bodyPr>
            <a:normAutofit fontScale="90000"/>
          </a:bodyPr>
          <a:lstStyle/>
          <a:p>
            <a:r>
              <a:rPr lang="ru-RU" sz="1800" i="1" dirty="0" smtClean="0"/>
              <a:t>Игры с ватными шариками и бутылочками, свечками</a:t>
            </a:r>
            <a:r>
              <a:rPr lang="ru-RU" sz="1800" dirty="0" smtClean="0"/>
              <a:t/>
            </a:r>
            <a:br>
              <a:rPr lang="ru-RU" sz="1800" dirty="0" smtClean="0"/>
            </a:br>
            <a:r>
              <a:rPr lang="ru-RU" sz="1600" b="1" i="1" dirty="0" smtClean="0"/>
              <a:t>«Воздушный футбол»</a:t>
            </a:r>
            <a:r>
              <a:rPr lang="ru-RU" sz="1600" dirty="0" smtClean="0"/>
              <a:t/>
            </a:r>
            <a:br>
              <a:rPr lang="ru-RU" sz="1600" dirty="0" smtClean="0"/>
            </a:br>
            <a:r>
              <a:rPr lang="ru-RU" sz="1600" dirty="0" smtClean="0"/>
              <a:t>Вытянуть губы вперёд «трубочкой» и длительно подуть на шарик (лежит на столе перед ребёнком, загоняя его между двумя кубиками. Варианты зависят от вашей фантазии. Можно предложить ребёнку подуть на вертушку, мелкие игрушки, которые легко катятся по столу, ватку (сдуть с ладошки).</a:t>
            </a:r>
            <a:br>
              <a:rPr lang="ru-RU" sz="1600" dirty="0" smtClean="0"/>
            </a:br>
            <a:r>
              <a:rPr lang="ru-RU" sz="1600" b="1" i="1" dirty="0" smtClean="0"/>
              <a:t>«Поющая бутылочка»</a:t>
            </a:r>
            <a:r>
              <a:rPr lang="ru-RU" sz="1600" dirty="0" smtClean="0"/>
              <a:t/>
            </a:r>
            <a:br>
              <a:rPr lang="ru-RU" sz="1600" dirty="0" smtClean="0"/>
            </a:br>
            <a:r>
              <a:rPr lang="ru-RU" sz="1600" dirty="0" smtClean="0"/>
              <a:t>Направленная воздушная струя хорошо вырабатывается, если предложить ребёнку подуть в небольшую чистую бутылочку (из-под капель). При точном попадании воздушной струи в бутылочку раздаётся своеобразный гудящий или свистящий звук («гудит пароход»). Это очень нравится детям. Следите за тем, чтобы не надувались щёки.</a:t>
            </a:r>
            <a:br>
              <a:rPr lang="ru-RU" sz="1600" dirty="0" smtClean="0"/>
            </a:br>
            <a:r>
              <a:rPr lang="ru-RU" sz="1600" b="1" i="1" dirty="0" smtClean="0"/>
              <a:t>«Свеча»</a:t>
            </a:r>
            <a:r>
              <a:rPr lang="ru-RU" sz="1600" dirty="0" smtClean="0"/>
              <a:t/>
            </a:r>
            <a:br>
              <a:rPr lang="ru-RU" sz="1600" dirty="0" smtClean="0"/>
            </a:br>
            <a:r>
              <a:rPr lang="ru-RU" sz="1600" dirty="0" smtClean="0"/>
              <a:t>Купите небольшие разноцветные свечи и поиграйте с ними. Вы зажигаете свечи и просите ребенка подуть на синюю свечу, затем на желтую свечу и т. д. Дуть нужно медленно, вдох не должен быть шумным, нельзя надувать щеки. Сначала свечу можно поднести поближе к ребенку, затем постепенно удалять ее.</a:t>
            </a:r>
            <a:br>
              <a:rPr lang="ru-RU" sz="1600" dirty="0" smtClean="0"/>
            </a:br>
            <a:r>
              <a:rPr lang="ru-RU" sz="1600" b="1" i="1" dirty="0" smtClean="0"/>
              <a:t>«Фокус»</a:t>
            </a:r>
            <a:r>
              <a:rPr lang="ru-RU" sz="1600" dirty="0" smtClean="0"/>
              <a:t/>
            </a:r>
            <a:br>
              <a:rPr lang="ru-RU" sz="1600" dirty="0" smtClean="0"/>
            </a:br>
            <a:r>
              <a:rPr lang="ru-RU" sz="1600" dirty="0" smtClean="0"/>
              <a:t>Улыбнуться, приоткрыть рот, положить широкий передний край языка на верхнюю губу так, чтобы боковые края его были прижаты, а посередине был небольшой желобок. Затем плавно подуть вверх, на нос.</a:t>
            </a:r>
            <a:br>
              <a:rPr lang="ru-RU" sz="1600" dirty="0" smtClean="0"/>
            </a:br>
            <a:r>
              <a:rPr lang="ru-RU" sz="1600" b="1" i="1" dirty="0" smtClean="0"/>
              <a:t>«Сладкая зарядка»</a:t>
            </a:r>
            <a:r>
              <a:rPr lang="ru-RU" sz="1600" dirty="0" smtClean="0"/>
              <a:t/>
            </a:r>
            <a:br>
              <a:rPr lang="ru-RU" sz="1600" dirty="0" smtClean="0"/>
            </a:br>
            <a:r>
              <a:rPr lang="ru-RU" sz="1600" dirty="0" smtClean="0"/>
              <a:t>Вы, наверное, удивитесь, но круглый сладкий </a:t>
            </a:r>
            <a:r>
              <a:rPr lang="ru-RU" sz="1600" dirty="0" err="1" smtClean="0"/>
              <a:t>чупа-чупс</a:t>
            </a:r>
            <a:r>
              <a:rPr lang="ru-RU" sz="1600" dirty="0" smtClean="0"/>
              <a:t> - отличный логопедический тренажер. Разверните леденцы и давайте немного поиграем.</a:t>
            </a:r>
            <a:br>
              <a:rPr lang="ru-RU" sz="1600" dirty="0" smtClean="0"/>
            </a:br>
            <a:r>
              <a:rPr lang="ru-RU" sz="1600" dirty="0" smtClean="0"/>
              <a:t>Сожмите </a:t>
            </a:r>
            <a:r>
              <a:rPr lang="ru-RU" sz="1600" dirty="0" err="1" smtClean="0"/>
              <a:t>чупа-чупс</a:t>
            </a:r>
            <a:r>
              <a:rPr lang="ru-RU" sz="1600" dirty="0" smtClean="0"/>
              <a:t> губами и попробуйте его удержать 5-10 секунд.</a:t>
            </a:r>
            <a:br>
              <a:rPr lang="ru-RU" sz="1600" dirty="0" smtClean="0"/>
            </a:br>
            <a:r>
              <a:rPr lang="ru-RU" sz="1600" dirty="0" smtClean="0"/>
              <a:t>Удерживая </a:t>
            </a:r>
            <a:r>
              <a:rPr lang="ru-RU" sz="1600" dirty="0" err="1" smtClean="0"/>
              <a:t>чупа-чупс</a:t>
            </a:r>
            <a:r>
              <a:rPr lang="ru-RU" sz="1600" dirty="0" smtClean="0"/>
              <a:t> губами, попробуйте подвигать палочкой сначала сверху - вниз, затем из стороны в сторону.</a:t>
            </a:r>
            <a:br>
              <a:rPr lang="ru-RU" sz="1600" dirty="0" smtClean="0"/>
            </a:br>
            <a:r>
              <a:rPr lang="ru-RU" sz="1600" dirty="0" smtClean="0"/>
              <a:t>Приоткройте рот, губы разведены в улыбку, сделайте чашечку, положите в чашечку </a:t>
            </a:r>
            <a:r>
              <a:rPr lang="ru-RU" sz="1600" dirty="0" err="1" smtClean="0"/>
              <a:t>чупа-чупс</a:t>
            </a:r>
            <a:r>
              <a:rPr lang="ru-RU" sz="1600" dirty="0" smtClean="0"/>
              <a:t> и попробуйте удержать леденец только языком.</a:t>
            </a:r>
            <a:r>
              <a:rPr lang="ru-RU" sz="2000" dirty="0" smtClean="0"/>
              <a:t/>
            </a:r>
            <a:br>
              <a:rPr lang="ru-RU" sz="2000" dirty="0" smtClean="0"/>
            </a:br>
            <a:r>
              <a:rPr lang="ru-RU" sz="2000" dirty="0" smtClean="0"/>
              <a:t> </a:t>
            </a:r>
            <a:endParaRPr lang="ru-RU" sz="20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302</Words>
  <Application>Microsoft Office PowerPoint</Application>
  <PresentationFormat>Экран (4:3)</PresentationFormat>
  <Paragraphs>15</Paragraphs>
  <Slides>13</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13</vt:i4>
      </vt:variant>
    </vt:vector>
  </HeadingPairs>
  <TitlesOfParts>
    <vt:vector size="16" baseType="lpstr">
      <vt:lpstr>Arial</vt:lpstr>
      <vt:lpstr>Calibri</vt:lpstr>
      <vt:lpstr>Тема Office</vt:lpstr>
      <vt:lpstr>Консультация для родителей</vt:lpstr>
      <vt:lpstr>Цель: познакомить родителей с особенностями и основными приемами проведения артикуляционной гимнастики в домашних условиях.  Язык - главная мышца органов речи и для него гимнастика просто необходима. Для правильного звукопроизношения язык должен быть достаточно хорошо развит. Для профилактики возникновения дефектов в произношении звуков, а также для того, чтобы смягчить остроту этих недостатков, облегчить формирование правильного звукопроизношения необходимо начать заниматься артикуляционной гимнастикой как можно раньше.   </vt:lpstr>
      <vt:lpstr>Уже после 7-8 месяцев после рождения малыша можно складывать губы трубочкой, улыбаться, щёлкать языком, изображая лошадку. Чем раньше малыш научится щёлкать языком, тем быстрее в его речи появятся звуки, требующие верхнего подъёма языка [ш, ж, р, л]. Сегодня я хотела остановиться на значении и организации артикуляционной гимнастики в становлении и коррекции звукопроизношения у дошкольников.   </vt:lpstr>
      <vt:lpstr>Бытует мнение, что артикуляционная гимнастика – это не столь важное, несерьёзное занятие, которым можно и не заниматься. Систематичное выполнение артикуляционных упражнений позволяет: -подготовить артикуляционный аппарат к самостоятельному ---------становлению произношения звуков; -быстрее преодолеть речевые дефекты; -привести тонус мышц губ, щек и языка в норму. </vt:lpstr>
      <vt:lpstr>    Виды артикуляционных упражнений и правила их проведения дома.  Существует несколько основных правил для достижения эффекта от проведения артикуляционной гимнастики дома:   -заниматься следует ежедневно 7 – 10 минут;   - все упражнения проводятся перед зеркалом;   - все упражнения проводятся в виде игры;   сначала упражнение проводится медленно, не спеша, 4 – 5 упражнений в день, затем каждый день прибавляем по одному новому упражнению; для каждой группы звуков существуют свои артикуляционные комплексы, которые вам предоставит логопед. </vt:lpstr>
      <vt:lpstr>Статические упражнения – это упражнения, где ребенок выполняет определенный уклад, позу щек, губ, языка. Это такие упражнения: «заборчик»; «окошечко»; «трубочка»; «чашечка»; «блинчик»; «иголочка»; «горка»; «парус». Статические упражнение должны удерживаться ребенком в течение 5 – 10 секунд, то есть мало показать, главное уметь удержать позу. Например, говорим ребенку: «ты будешь выполнять упражнение, а я буду считать». </vt:lpstr>
      <vt:lpstr>Динамические упражнения – это упражнения, где необходимо правильное движения щек, губ, языка. Это такие упражнения, как: «часики»; «качели»; «лошадка»; «чистим зубки»; «вкусное варенье»; «барабанщик»; «худышки – толстяки» и другие. Эти упражнения тоже проводятся под счет, только при каждом счете ребенку необходимо поменять положение щек, губ или языка. </vt:lpstr>
      <vt:lpstr>     Организация проведения артикуляционной гимнастики дома Прежде чем приступить к выполнению артикуляционных упражнений, вы должны выяснить, как ваш ребёнок ориентируется в пространстве: может ли он показать, что находится справа, слева, впереди, сзади, наверху, внизу; различает ли он правую и левую руки. Без этого выполнение артикуляционной гимнастики невозможно или крайне затруднительно для ребёнка. Расскажите о предстоящем упражнении, используя игровые приемы. Покажите правильное выполнение упражнения. </vt:lpstr>
      <vt:lpstr>Игры с ватными шариками и бутылочками, свечками «Воздушный футбол» Вытянуть губы вперёд «трубочкой» и длительно подуть на шарик (лежит на столе перед ребёнком, загоняя его между двумя кубиками. Варианты зависят от вашей фантазии. Можно предложить ребёнку подуть на вертушку, мелкие игрушки, которые легко катятся по столу, ватку (сдуть с ладошки). «Поющая бутылочка» Направленная воздушная струя хорошо вырабатывается, если предложить ребёнку подуть в небольшую чистую бутылочку (из-под капель). При точном попадании воздушной струи в бутылочку раздаётся своеобразный гудящий или свистящий звук («гудит пароход»). Это очень нравится детям. Следите за тем, чтобы не надувались щёки. «Свеча» Купите небольшие разноцветные свечи и поиграйте с ними. Вы зажигаете свечи и просите ребенка подуть на синюю свечу, затем на желтую свечу и т. д. Дуть нужно медленно, вдох не должен быть шумным, нельзя надувать щеки. Сначала свечу можно поднести поближе к ребенку, затем постепенно удалять ее. «Фокус» Улыбнуться, приоткрыть рот, положить широкий передний край языка на верхнюю губу так, чтобы боковые края его были прижаты, а посередине был небольшой желобок. Затем плавно подуть вверх, на нос. «Сладкая зарядка» Вы, наверное, удивитесь, но круглый сладкий чупа-чупс - отличный логопедический тренажер. Разверните леденцы и давайте немного поиграем. Сожмите чупа-чупс губами и попробуйте его удержать 5-10 секунд. Удерживая чупа-чупс губами, попробуйте подвигать палочкой сначала сверху - вниз, затем из стороны в сторону. Приоткройте рот, губы разведены в улыбку, сделайте чашечку, положите в чашечку чупа-чупс и попробуйте удержать леденец только языком.  </vt:lpstr>
      <vt:lpstr>В ходе выполнения артикуляционных гимнастик вы увидите, как сначала при выполнении детьми упражнений наблюдается напряженность движений органов артикуляционного аппарата. Постепенно напряжение исчезнет, движения станут непринужденными и вместе с тем координированными. Нельзя говорить ребенку, что он делает упражнение неверно, - это может привести к отказу выполнять движение. Лучше покажите ребенку его достижения («Видишь, язык уже научился быть широким», подбодрите («Ничего, твой язычок обязательно научиться подниматься кверху»). В процессе выполнения гимнастики важно помнить о создании положительного эмоционального настроя у ребенка, для этого вы можете проявить свою фантазию и обратить артикуляционную гимнастику в сказку. Вы можете использовать специальную тематическую литературу, которая будет отличным подспорьем в работе, сделает ваши занятия интереснее, веселее.   </vt:lpstr>
      <vt:lpstr>Презентация PowerPoint</vt:lpstr>
      <vt:lpstr>Презентация PowerPoint</vt:lpstr>
      <vt:lpstr>Спасибо за внимание!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Татьяна</dc:creator>
  <cp:lastModifiedBy>Татьяна</cp:lastModifiedBy>
  <cp:revision>8</cp:revision>
  <dcterms:created xsi:type="dcterms:W3CDTF">2020-11-09T08:19:42Z</dcterms:created>
  <dcterms:modified xsi:type="dcterms:W3CDTF">2022-10-08T13:54:03Z</dcterms:modified>
</cp:coreProperties>
</file>